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sldIdLst>
    <p:sldId id="256" r:id="rId2"/>
    <p:sldId id="325" r:id="rId3"/>
    <p:sldId id="302" r:id="rId4"/>
    <p:sldId id="327" r:id="rId5"/>
    <p:sldId id="301" r:id="rId6"/>
    <p:sldId id="346" r:id="rId7"/>
    <p:sldId id="298" r:id="rId8"/>
    <p:sldId id="299" r:id="rId9"/>
    <p:sldId id="300" r:id="rId10"/>
    <p:sldId id="328" r:id="rId11"/>
    <p:sldId id="296" r:id="rId12"/>
    <p:sldId id="329" r:id="rId13"/>
    <p:sldId id="297" r:id="rId14"/>
    <p:sldId id="290" r:id="rId15"/>
    <p:sldId id="330" r:id="rId16"/>
    <p:sldId id="257" r:id="rId17"/>
    <p:sldId id="303" r:id="rId18"/>
    <p:sldId id="281" r:id="rId19"/>
    <p:sldId id="309" r:id="rId20"/>
    <p:sldId id="310" r:id="rId21"/>
    <p:sldId id="313" r:id="rId22"/>
    <p:sldId id="315" r:id="rId23"/>
    <p:sldId id="314" r:id="rId24"/>
    <p:sldId id="316" r:id="rId25"/>
    <p:sldId id="317" r:id="rId26"/>
    <p:sldId id="319" r:id="rId27"/>
    <p:sldId id="320" r:id="rId28"/>
    <p:sldId id="318" r:id="rId29"/>
    <p:sldId id="282" r:id="rId30"/>
    <p:sldId id="347" r:id="rId31"/>
    <p:sldId id="321" r:id="rId32"/>
    <p:sldId id="261" r:id="rId33"/>
    <p:sldId id="262" r:id="rId34"/>
    <p:sldId id="260" r:id="rId35"/>
    <p:sldId id="288" r:id="rId36"/>
    <p:sldId id="264" r:id="rId37"/>
    <p:sldId id="265" r:id="rId38"/>
    <p:sldId id="333" r:id="rId39"/>
    <p:sldId id="334" r:id="rId40"/>
    <p:sldId id="336" r:id="rId41"/>
    <p:sldId id="339" r:id="rId42"/>
    <p:sldId id="335" r:id="rId43"/>
    <p:sldId id="337" r:id="rId44"/>
    <p:sldId id="340" r:id="rId45"/>
    <p:sldId id="266" r:id="rId46"/>
    <p:sldId id="338" r:id="rId47"/>
    <p:sldId id="341" r:id="rId48"/>
    <p:sldId id="292" r:id="rId49"/>
    <p:sldId id="331" r:id="rId50"/>
    <p:sldId id="276" r:id="rId51"/>
    <p:sldId id="324" r:id="rId52"/>
    <p:sldId id="304" r:id="rId53"/>
    <p:sldId id="305" r:id="rId54"/>
    <p:sldId id="306" r:id="rId55"/>
    <p:sldId id="342" r:id="rId56"/>
    <p:sldId id="343" r:id="rId57"/>
    <p:sldId id="287" r:id="rId58"/>
    <p:sldId id="323" r:id="rId59"/>
    <p:sldId id="270" r:id="rId60"/>
    <p:sldId id="332" r:id="rId61"/>
    <p:sldId id="326" r:id="rId62"/>
    <p:sldId id="258" r:id="rId63"/>
    <p:sldId id="344" r:id="rId64"/>
    <p:sldId id="345" r:id="rId65"/>
    <p:sldId id="273" r:id="rId66"/>
    <p:sldId id="274" r:id="rId67"/>
    <p:sldId id="349" r:id="rId68"/>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DEDEDE"/>
    <a:srgbClr val="D1D1D1"/>
    <a:srgbClr val="CBCBCB"/>
    <a:srgbClr val="F2F2F2"/>
    <a:srgbClr val="FFFF66"/>
    <a:srgbClr val="EEEEEE"/>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76985" autoAdjust="0"/>
  </p:normalViewPr>
  <p:slideViewPr>
    <p:cSldViewPr>
      <p:cViewPr varScale="1">
        <p:scale>
          <a:sx n="56" d="100"/>
          <a:sy n="56" d="100"/>
        </p:scale>
        <p:origin x="-50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700039-25E6-415B-BDBE-77ACAB2935B3}" type="datetimeFigureOut">
              <a:rPr lang="de-DE" smtClean="0"/>
              <a:t>09.09.2011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322A39-D2A0-4D70-A852-32BB8A1326BE}" type="slidenum">
              <a:rPr lang="de-DE" smtClean="0"/>
              <a:t>‹Nr.›</a:t>
            </a:fld>
            <a:endParaRPr lang="de-DE"/>
          </a:p>
        </p:txBody>
      </p:sp>
    </p:spTree>
    <p:extLst>
      <p:ext uri="{BB962C8B-B14F-4D97-AF65-F5344CB8AC3E}">
        <p14:creationId xmlns:p14="http://schemas.microsoft.com/office/powerpoint/2010/main" val="283114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5322A39-D2A0-4D70-A852-32BB8A1326BE}" type="slidenum">
              <a:rPr lang="de-DE" smtClean="0"/>
              <a:t>1</a:t>
            </a:fld>
            <a:endParaRPr lang="de-DE"/>
          </a:p>
        </p:txBody>
      </p:sp>
    </p:spTree>
    <p:extLst>
      <p:ext uri="{BB962C8B-B14F-4D97-AF65-F5344CB8AC3E}">
        <p14:creationId xmlns:p14="http://schemas.microsoft.com/office/powerpoint/2010/main" val="976072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T[_] Das noch einmal überprüfen, wie das der Stand der Dinge ist.</a:t>
            </a:r>
            <a:endParaRPr lang="de-DE" dirty="0"/>
          </a:p>
        </p:txBody>
      </p:sp>
      <p:sp>
        <p:nvSpPr>
          <p:cNvPr id="4" name="Foliennummernplatzhalter 3"/>
          <p:cNvSpPr>
            <a:spLocks noGrp="1"/>
          </p:cNvSpPr>
          <p:nvPr>
            <p:ph type="sldNum" sz="quarter" idx="10"/>
          </p:nvPr>
        </p:nvSpPr>
        <p:spPr/>
        <p:txBody>
          <a:bodyPr/>
          <a:lstStyle/>
          <a:p>
            <a:fld id="{35322A39-D2A0-4D70-A852-32BB8A1326BE}" type="slidenum">
              <a:rPr lang="de-DE" smtClean="0"/>
              <a:t>24</a:t>
            </a:fld>
            <a:endParaRPr lang="de-DE"/>
          </a:p>
        </p:txBody>
      </p:sp>
    </p:spTree>
    <p:extLst>
      <p:ext uri="{BB962C8B-B14F-4D97-AF65-F5344CB8AC3E}">
        <p14:creationId xmlns:p14="http://schemas.microsoft.com/office/powerpoint/2010/main" val="1832603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T[_] Das noch einmal überprüfen, wie das der Stand der Dinge ist.</a:t>
            </a:r>
            <a:endParaRPr lang="de-DE" dirty="0"/>
          </a:p>
        </p:txBody>
      </p:sp>
      <p:sp>
        <p:nvSpPr>
          <p:cNvPr id="4" name="Foliennummernplatzhalter 3"/>
          <p:cNvSpPr>
            <a:spLocks noGrp="1"/>
          </p:cNvSpPr>
          <p:nvPr>
            <p:ph type="sldNum" sz="quarter" idx="10"/>
          </p:nvPr>
        </p:nvSpPr>
        <p:spPr/>
        <p:txBody>
          <a:bodyPr/>
          <a:lstStyle/>
          <a:p>
            <a:fld id="{35322A39-D2A0-4D70-A852-32BB8A1326BE}" type="slidenum">
              <a:rPr lang="de-DE" smtClean="0"/>
              <a:t>25</a:t>
            </a:fld>
            <a:endParaRPr lang="de-DE"/>
          </a:p>
        </p:txBody>
      </p:sp>
    </p:spTree>
    <p:extLst>
      <p:ext uri="{BB962C8B-B14F-4D97-AF65-F5344CB8AC3E}">
        <p14:creationId xmlns:p14="http://schemas.microsoft.com/office/powerpoint/2010/main" val="1832603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Launching— Raised for a fresh instance of the app.</a:t>
            </a:r>
          </a:p>
          <a:p>
            <a:r>
              <a:rPr lang="en-US" dirty="0" smtClean="0"/>
              <a:t>Closing— Raised when the app is closing for good. Despite the name, a handler for this event cannot cancel the action (and there is no corresponding “closed” event).</a:t>
            </a:r>
            <a:endParaRPr lang="de-DE" dirty="0" smtClean="0"/>
          </a:p>
          <a:p>
            <a:r>
              <a:rPr lang="en-US" dirty="0" smtClean="0">
                <a:effectLst/>
              </a:rPr>
              <a:t>Deactivated— Raised when the app’s pages are logically sent to the back stack.</a:t>
            </a:r>
          </a:p>
          <a:p>
            <a:r>
              <a:rPr lang="en-US" dirty="0" smtClean="0">
                <a:effectLst/>
              </a:rPr>
              <a:t>Activated— Raised when one of the app’s pages is popped off the back stack, making the app run again.</a:t>
            </a:r>
            <a:endParaRPr lang="de-DE" dirty="0"/>
          </a:p>
        </p:txBody>
      </p:sp>
      <p:sp>
        <p:nvSpPr>
          <p:cNvPr id="4" name="Foliennummernplatzhalter 3"/>
          <p:cNvSpPr>
            <a:spLocks noGrp="1"/>
          </p:cNvSpPr>
          <p:nvPr>
            <p:ph type="sldNum" sz="quarter" idx="10"/>
          </p:nvPr>
        </p:nvSpPr>
        <p:spPr/>
        <p:txBody>
          <a:bodyPr/>
          <a:lstStyle/>
          <a:p>
            <a:fld id="{35322A39-D2A0-4D70-A852-32BB8A1326BE}" type="slidenum">
              <a:rPr lang="de-DE" smtClean="0"/>
              <a:t>26</a:t>
            </a:fld>
            <a:endParaRPr lang="de-DE"/>
          </a:p>
        </p:txBody>
      </p:sp>
    </p:spTree>
    <p:extLst>
      <p:ext uri="{BB962C8B-B14F-4D97-AF65-F5344CB8AC3E}">
        <p14:creationId xmlns:p14="http://schemas.microsoft.com/office/powerpoint/2010/main" val="1114531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Files aus </a:t>
            </a:r>
            <a:r>
              <a:rPr lang="de-DE" dirty="0" err="1" smtClean="0"/>
              <a:t>Eclipse</a:t>
            </a:r>
            <a:r>
              <a:rPr lang="de-DE" dirty="0" smtClean="0"/>
              <a:t> werden in das Visual Studio </a:t>
            </a:r>
            <a:r>
              <a:rPr lang="de-DE" dirty="0" err="1" smtClean="0"/>
              <a:t>Android</a:t>
            </a:r>
            <a:r>
              <a:rPr lang="de-DE" dirty="0" smtClean="0"/>
              <a:t> UI Project auch</a:t>
            </a:r>
            <a:r>
              <a:rPr lang="de-DE" baseline="0" dirty="0" smtClean="0"/>
              <a:t> wieder </a:t>
            </a:r>
            <a:r>
              <a:rPr lang="de-DE" baseline="0" dirty="0" err="1" smtClean="0"/>
              <a:t>eingelinked</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35322A39-D2A0-4D70-A852-32BB8A1326BE}" type="slidenum">
              <a:rPr lang="de-DE" smtClean="0"/>
              <a:t>46</a:t>
            </a:fld>
            <a:endParaRPr lang="de-DE"/>
          </a:p>
        </p:txBody>
      </p:sp>
    </p:spTree>
    <p:extLst>
      <p:ext uri="{BB962C8B-B14F-4D97-AF65-F5344CB8AC3E}">
        <p14:creationId xmlns:p14="http://schemas.microsoft.com/office/powerpoint/2010/main" val="2752191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Files aus </a:t>
            </a:r>
            <a:r>
              <a:rPr lang="de-DE" dirty="0" err="1" smtClean="0"/>
              <a:t>Eclipse</a:t>
            </a:r>
            <a:r>
              <a:rPr lang="de-DE" dirty="0" smtClean="0"/>
              <a:t> werden in das Visual Studio </a:t>
            </a:r>
            <a:r>
              <a:rPr lang="de-DE" dirty="0" err="1" smtClean="0"/>
              <a:t>Android</a:t>
            </a:r>
            <a:r>
              <a:rPr lang="de-DE" dirty="0" smtClean="0"/>
              <a:t> UI Project auch</a:t>
            </a:r>
            <a:r>
              <a:rPr lang="de-DE" baseline="0" dirty="0" smtClean="0"/>
              <a:t> wieder </a:t>
            </a:r>
            <a:r>
              <a:rPr lang="de-DE" baseline="0" dirty="0" err="1" smtClean="0"/>
              <a:t>eingelinked</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35322A39-D2A0-4D70-A852-32BB8A1326BE}" type="slidenum">
              <a:rPr lang="de-DE" smtClean="0"/>
              <a:t>47</a:t>
            </a:fld>
            <a:endParaRPr lang="de-DE"/>
          </a:p>
        </p:txBody>
      </p:sp>
    </p:spTree>
    <p:extLst>
      <p:ext uri="{BB962C8B-B14F-4D97-AF65-F5344CB8AC3E}">
        <p14:creationId xmlns:p14="http://schemas.microsoft.com/office/powerpoint/2010/main" val="2752191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e Placeholder 3"/>
          <p:cNvSpPr>
            <a:spLocks noGrp="1"/>
          </p:cNvSpPr>
          <p:nvPr>
            <p:ph type="dt" sz="half" idx="10"/>
          </p:nvPr>
        </p:nvSpPr>
        <p:spPr/>
        <p:txBody>
          <a:bodyPr/>
          <a:lstStyle/>
          <a:p>
            <a:fld id="{4DF97126-7288-4F79-A8A2-0F98E789BB7D}" type="datetimeFigureOut">
              <a:rPr lang="de-DE" smtClean="0"/>
              <a:t>09.09.2011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2683720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e Placeholder 4"/>
          <p:cNvSpPr>
            <a:spLocks noGrp="1"/>
          </p:cNvSpPr>
          <p:nvPr>
            <p:ph type="dt" sz="half" idx="10"/>
          </p:nvPr>
        </p:nvSpPr>
        <p:spPr/>
        <p:txBody>
          <a:bodyPr/>
          <a:lstStyle/>
          <a:p>
            <a:fld id="{4DF97126-7288-4F79-A8A2-0F98E789BB7D}" type="datetimeFigureOut">
              <a:rPr lang="de-DE" smtClean="0"/>
              <a:t>09.09.2011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24716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e Placeholder 3"/>
          <p:cNvSpPr>
            <a:spLocks noGrp="1"/>
          </p:cNvSpPr>
          <p:nvPr>
            <p:ph type="dt" sz="half" idx="10"/>
          </p:nvPr>
        </p:nvSpPr>
        <p:spPr/>
        <p:txBody>
          <a:bodyPr/>
          <a:lstStyle/>
          <a:p>
            <a:fld id="{4DF97126-7288-4F79-A8A2-0F98E789BB7D}" type="datetimeFigureOut">
              <a:rPr lang="de-DE" smtClean="0"/>
              <a:t>09.09.2011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8683109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e Placeholder 3"/>
          <p:cNvSpPr>
            <a:spLocks noGrp="1"/>
          </p:cNvSpPr>
          <p:nvPr>
            <p:ph type="dt" sz="half" idx="10"/>
          </p:nvPr>
        </p:nvSpPr>
        <p:spPr/>
        <p:txBody>
          <a:bodyPr/>
          <a:lstStyle/>
          <a:p>
            <a:fld id="{4DF97126-7288-4F79-A8A2-0F98E789BB7D}" type="datetimeFigureOut">
              <a:rPr lang="de-DE" smtClean="0"/>
              <a:t>09.09.2011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1021409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e Placeholder 3"/>
          <p:cNvSpPr>
            <a:spLocks noGrp="1"/>
          </p:cNvSpPr>
          <p:nvPr>
            <p:ph type="dt" sz="half" idx="10"/>
          </p:nvPr>
        </p:nvSpPr>
        <p:spPr/>
        <p:txBody>
          <a:bodyPr/>
          <a:lstStyle/>
          <a:p>
            <a:fld id="{4DF97126-7288-4F79-A8A2-0F98E789BB7D}" type="datetimeFigureOut">
              <a:rPr lang="de-DE" smtClean="0"/>
              <a:t>09.09.2011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1075442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4DF97126-7288-4F79-A8A2-0F98E789BB7D}" type="datetimeFigureOut">
              <a:rPr lang="de-DE" smtClean="0"/>
              <a:t>09.09.2011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4181508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e Placeholder 4"/>
          <p:cNvSpPr>
            <a:spLocks noGrp="1"/>
          </p:cNvSpPr>
          <p:nvPr>
            <p:ph type="dt" sz="half" idx="10"/>
          </p:nvPr>
        </p:nvSpPr>
        <p:spPr/>
        <p:txBody>
          <a:bodyPr/>
          <a:lstStyle/>
          <a:p>
            <a:fld id="{4DF97126-7288-4F79-A8A2-0F98E789BB7D}" type="datetimeFigureOut">
              <a:rPr lang="de-DE" smtClean="0"/>
              <a:t>09.09.2011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1787094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e Placeholder 6"/>
          <p:cNvSpPr>
            <a:spLocks noGrp="1"/>
          </p:cNvSpPr>
          <p:nvPr>
            <p:ph type="dt" sz="half" idx="10"/>
          </p:nvPr>
        </p:nvSpPr>
        <p:spPr/>
        <p:txBody>
          <a:bodyPr/>
          <a:lstStyle/>
          <a:p>
            <a:fld id="{4DF97126-7288-4F79-A8A2-0F98E789BB7D}" type="datetimeFigureOut">
              <a:rPr lang="de-DE" smtClean="0"/>
              <a:t>09.09.2011</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2602817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de-DE"/>
          </a:p>
        </p:txBody>
      </p:sp>
      <p:sp>
        <p:nvSpPr>
          <p:cNvPr id="3" name="Date Placeholder 2"/>
          <p:cNvSpPr>
            <a:spLocks noGrp="1"/>
          </p:cNvSpPr>
          <p:nvPr>
            <p:ph type="dt" sz="half" idx="10"/>
          </p:nvPr>
        </p:nvSpPr>
        <p:spPr/>
        <p:txBody>
          <a:bodyPr/>
          <a:lstStyle/>
          <a:p>
            <a:fld id="{4DF97126-7288-4F79-A8A2-0F98E789BB7D}" type="datetimeFigureOut">
              <a:rPr lang="de-DE" smtClean="0"/>
              <a:t>09.09.2011</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2884226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F97126-7288-4F79-A8A2-0F98E789BB7D}" type="datetimeFigureOut">
              <a:rPr lang="de-DE" smtClean="0"/>
              <a:t>09.09.2011</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1034900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ast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F97126-7288-4F79-A8A2-0F98E789BB7D}" type="datetimeFigureOut">
              <a:rPr lang="de-DE" smtClean="0"/>
              <a:t>09.09.2011</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4252606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e Placeholder 4"/>
          <p:cNvSpPr>
            <a:spLocks noGrp="1"/>
          </p:cNvSpPr>
          <p:nvPr>
            <p:ph type="dt" sz="half" idx="10"/>
          </p:nvPr>
        </p:nvSpPr>
        <p:spPr/>
        <p:txBody>
          <a:bodyPr/>
          <a:lstStyle/>
          <a:p>
            <a:fld id="{4DF97126-7288-4F79-A8A2-0F98E789BB7D}" type="datetimeFigureOut">
              <a:rPr lang="de-DE" smtClean="0"/>
              <a:t>09.09.2011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38BE56A2-500B-45DE-A33F-D67A4D688312}" type="slidenum">
              <a:rPr lang="de-DE" smtClean="0"/>
              <a:t>‹Nr.›</a:t>
            </a:fld>
            <a:endParaRPr lang="de-DE"/>
          </a:p>
        </p:txBody>
      </p:sp>
    </p:spTree>
    <p:extLst>
      <p:ext uri="{BB962C8B-B14F-4D97-AF65-F5344CB8AC3E}">
        <p14:creationId xmlns:p14="http://schemas.microsoft.com/office/powerpoint/2010/main" val="1873878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F97126-7288-4F79-A8A2-0F98E789BB7D}" type="datetimeFigureOut">
              <a:rPr lang="de-DE" smtClean="0"/>
              <a:t>09.09.2011</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E56A2-500B-45DE-A33F-D67A4D688312}" type="slidenum">
              <a:rPr lang="de-DE" smtClean="0"/>
              <a:t>‹Nr.›</a:t>
            </a:fld>
            <a:endParaRPr lang="de-DE"/>
          </a:p>
        </p:txBody>
      </p:sp>
    </p:spTree>
    <p:extLst>
      <p:ext uri="{BB962C8B-B14F-4D97-AF65-F5344CB8AC3E}">
        <p14:creationId xmlns:p14="http://schemas.microsoft.com/office/powerpoint/2010/main" val="32290982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braesen@bruke.d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hyperlink" Target="http://xamarin.com/" TargetMode="Externa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hyperlink" Target="http://www.phonegap.com/" TargetMode="External"/><Relationship Id="rId2" Type="http://schemas.openxmlformats.org/officeDocument/2006/relationships/hyperlink" Target="http://unity3d.com/" TargetMode="External"/><Relationship Id="rId1" Type="http://schemas.openxmlformats.org/officeDocument/2006/relationships/slideLayout" Target="../slideLayouts/slideLayout2.xml"/><Relationship Id="rId5" Type="http://schemas.openxmlformats.org/officeDocument/2006/relationships/hyperlink" Target="http://pehbehbeh.de/mobile-entwicklung/tools-frameworks/" TargetMode="External"/><Relationship Id="rId4" Type="http://schemas.openxmlformats.org/officeDocument/2006/relationships/hyperlink" Target="http://www.appcelerator.co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14.png"/><Relationship Id="rId18" Type="http://schemas.openxmlformats.org/officeDocument/2006/relationships/image" Target="../media/image45.png"/><Relationship Id="rId26" Type="http://schemas.openxmlformats.org/officeDocument/2006/relationships/image" Target="../media/image50.png"/><Relationship Id="rId3" Type="http://schemas.openxmlformats.org/officeDocument/2006/relationships/image" Target="../media/image34.png"/><Relationship Id="rId21" Type="http://schemas.openxmlformats.org/officeDocument/2006/relationships/image" Target="../media/image48.png"/><Relationship Id="rId7" Type="http://schemas.openxmlformats.org/officeDocument/2006/relationships/image" Target="../media/image37.jpeg"/><Relationship Id="rId12" Type="http://schemas.openxmlformats.org/officeDocument/2006/relationships/image" Target="../media/image42.jpeg"/><Relationship Id="rId17" Type="http://schemas.openxmlformats.org/officeDocument/2006/relationships/image" Target="../media/image44.png"/><Relationship Id="rId25" Type="http://schemas.openxmlformats.org/officeDocument/2006/relationships/image" Target="../media/image5.jpeg"/><Relationship Id="rId2" Type="http://schemas.openxmlformats.org/officeDocument/2006/relationships/image" Target="../media/image33.png"/><Relationship Id="rId16" Type="http://schemas.openxmlformats.org/officeDocument/2006/relationships/image" Target="../media/image43.jpeg"/><Relationship Id="rId20"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hyperlink" Target="http://www.honds.de/content/images/stories/macmini.jpg" TargetMode="External"/><Relationship Id="rId11" Type="http://schemas.openxmlformats.org/officeDocument/2006/relationships/image" Target="../media/image41.png"/><Relationship Id="rId24" Type="http://schemas.openxmlformats.org/officeDocument/2006/relationships/image" Target="../media/image15.png"/><Relationship Id="rId5" Type="http://schemas.openxmlformats.org/officeDocument/2006/relationships/image" Target="../media/image36.jpeg"/><Relationship Id="rId15" Type="http://schemas.openxmlformats.org/officeDocument/2006/relationships/image" Target="../media/image18.jpeg"/><Relationship Id="rId23" Type="http://schemas.openxmlformats.org/officeDocument/2006/relationships/image" Target="../media/image4.png"/><Relationship Id="rId10" Type="http://schemas.openxmlformats.org/officeDocument/2006/relationships/image" Target="../media/image40.png"/><Relationship Id="rId19" Type="http://schemas.openxmlformats.org/officeDocument/2006/relationships/image" Target="../media/image46.png"/><Relationship Id="rId4" Type="http://schemas.openxmlformats.org/officeDocument/2006/relationships/image" Target="../media/image35.png"/><Relationship Id="rId9" Type="http://schemas.openxmlformats.org/officeDocument/2006/relationships/image" Target="../media/image39.png"/><Relationship Id="rId14" Type="http://schemas.openxmlformats.org/officeDocument/2006/relationships/image" Target="../media/image16.png"/><Relationship Id="rId22" Type="http://schemas.openxmlformats.org/officeDocument/2006/relationships/image" Target="../media/image49.jpeg"/></Relationships>
</file>

<file path=ppt/slides/_rels/slide17.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58.png"/><Relationship Id="rId3" Type="http://schemas.openxmlformats.org/officeDocument/2006/relationships/image" Target="../media/image51.png"/><Relationship Id="rId7" Type="http://schemas.openxmlformats.org/officeDocument/2006/relationships/image" Target="../media/image15.png"/><Relationship Id="rId12" Type="http://schemas.openxmlformats.org/officeDocument/2006/relationships/image" Target="../media/image4.png"/><Relationship Id="rId17" Type="http://schemas.openxmlformats.org/officeDocument/2006/relationships/image" Target="../media/image62.png"/><Relationship Id="rId2" Type="http://schemas.openxmlformats.org/officeDocument/2006/relationships/image" Target="../media/image41.png"/><Relationship Id="rId16" Type="http://schemas.openxmlformats.org/officeDocument/2006/relationships/image" Target="../media/image61.wmf"/><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7.png"/><Relationship Id="rId5" Type="http://schemas.openxmlformats.org/officeDocument/2006/relationships/image" Target="../media/image53.png"/><Relationship Id="rId15" Type="http://schemas.openxmlformats.org/officeDocument/2006/relationships/image" Target="../media/image60.gif"/><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 Id="rId14" Type="http://schemas.openxmlformats.org/officeDocument/2006/relationships/image" Target="../media/image59.png"/></Relationships>
</file>

<file path=ppt/slides/_rels/slide1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4.png"/><Relationship Id="rId7" Type="http://schemas.openxmlformats.org/officeDocument/2006/relationships/image" Target="../media/image65.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3.png"/><Relationship Id="rId4" Type="http://schemas.openxmlformats.org/officeDocument/2006/relationships/image" Target="../media/image5.jpeg"/><Relationship Id="rId9" Type="http://schemas.openxmlformats.org/officeDocument/2006/relationships/image" Target="../media/image67.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5.jpeg"/></Relationships>
</file>

<file path=ppt/slides/_rels/slide3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3.png"/><Relationship Id="rId7" Type="http://schemas.openxmlformats.org/officeDocument/2006/relationships/image" Target="../media/image3.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0.tiff"/><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1.tiff"/><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4.xml.rels><?xml version="1.0" encoding="UTF-8" standalone="yes"?>
<Relationships xmlns="http://schemas.openxmlformats.org/package/2006/relationships"><Relationship Id="rId3" Type="http://schemas.openxmlformats.org/officeDocument/2006/relationships/image" Target="../media/image82.tiff"/><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83.tiff"/></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3.png"/><Relationship Id="rId3" Type="http://schemas.openxmlformats.org/officeDocument/2006/relationships/image" Target="../media/image13.png"/><Relationship Id="rId7" Type="http://schemas.openxmlformats.org/officeDocument/2006/relationships/image" Target="../media/image4.png"/><Relationship Id="rId12" Type="http://schemas.openxmlformats.org/officeDocument/2006/relationships/image" Target="../media/image2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hyperlink" Target="http://i441.photobucket.com/albums/qq133/enedenoe/mono-logo.png" TargetMode="External"/><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18.jpeg"/></Relationships>
</file>

<file path=ppt/slides/_rels/slide50.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2.png"/><Relationship Id="rId3" Type="http://schemas.openxmlformats.org/officeDocument/2006/relationships/image" Target="../media/image3.png"/><Relationship Id="rId7" Type="http://schemas.openxmlformats.org/officeDocument/2006/relationships/image" Target="../media/image89.jpeg"/><Relationship Id="rId12" Type="http://schemas.openxmlformats.org/officeDocument/2006/relationships/image" Target="../media/image91.jpe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hyperlink" Target="http://www.golem.de/1105/83536.html" TargetMode="External"/><Relationship Id="rId5" Type="http://schemas.openxmlformats.org/officeDocument/2006/relationships/image" Target="../media/image4.png"/><Relationship Id="rId15" Type="http://schemas.openxmlformats.org/officeDocument/2006/relationships/hyperlink" Target="http://www.golem.de/1107/85051.html" TargetMode="External"/><Relationship Id="rId10" Type="http://schemas.openxmlformats.org/officeDocument/2006/relationships/hyperlink" Target="http://it-republik.de/jaxenter/news/Attachmate-kauft-Novell-057584.html" TargetMode="External"/><Relationship Id="rId4" Type="http://schemas.openxmlformats.org/officeDocument/2006/relationships/image" Target="../media/image17.png"/><Relationship Id="rId9" Type="http://schemas.openxmlformats.org/officeDocument/2006/relationships/hyperlink" Target="http://www.golem.de/1004/74361.html" TargetMode="External"/><Relationship Id="rId14" Type="http://schemas.openxmlformats.org/officeDocument/2006/relationships/image" Target="../media/image93.jpeg"/></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steamed-design.com/post/4919461961/monotouch-image-view-in-interface-builder"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jpe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hyperlink" Target="http://xamarin.com/" TargetMode="External"/><Relationship Id="rId7" Type="http://schemas.openxmlformats.org/officeDocument/2006/relationships/image" Target="../media/image4.png"/><Relationship Id="rId2" Type="http://schemas.openxmlformats.org/officeDocument/2006/relationships/hyperlink" Target="http://msdn.microsoft.com/de-de/windowsphone/ff380145" TargetMode="Externa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javathreads.de/2009/07/subversion-unter-eclipse-galileo-konfigurieren/" TargetMode="External"/><Relationship Id="rId4" Type="http://schemas.openxmlformats.org/officeDocument/2006/relationships/hyperlink" Target="http://svnbridge.codeplex.com/"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github.com/mono/monodroid-samples" TargetMode="External"/><Relationship Id="rId2" Type="http://schemas.openxmlformats.org/officeDocument/2006/relationships/hyperlink" Target="http://android.xamarin.com/Documentation/Guides/Using_Native_Libraries"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hyperlink" Target="http://nicksnettravels.builttoroam.com/post/2011/04/04/Windows-Phone-7-Android-and-iOS-with-Mono-I-Getting-Started.aspx" TargetMode="External"/><Relationship Id="rId2" Type="http://schemas.openxmlformats.org/officeDocument/2006/relationships/hyperlink" Target="http://mobiforge.com/developing/story/iphone-programming-fundamentals-outlets-and-actions"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8" Type="http://schemas.openxmlformats.org/officeDocument/2006/relationships/hyperlink" Target="http://www.amazon.de/101-Windows-Phone-Apps-Developing/dp/0672335522/ref=sr_1_1?s=books-intl-de&amp;ie=UTF8&amp;qid=1315211249&amp;sr=1-1" TargetMode="External"/><Relationship Id="rId13" Type="http://schemas.openxmlformats.org/officeDocument/2006/relationships/image" Target="../media/image107.png"/><Relationship Id="rId18" Type="http://schemas.openxmlformats.org/officeDocument/2006/relationships/image" Target="../media/image4.png"/><Relationship Id="rId3" Type="http://schemas.openxmlformats.org/officeDocument/2006/relationships/image" Target="../media/image102.png"/><Relationship Id="rId7" Type="http://schemas.openxmlformats.org/officeDocument/2006/relationships/image" Target="../media/image104.png"/><Relationship Id="rId12" Type="http://schemas.openxmlformats.org/officeDocument/2006/relationships/hyperlink" Target="http://www.amazon.de/Android-Absolute-Beginners-Wallace-Jackson/dp/1430234466/ref=sr_1_1?s=books-intl-de&amp;ie=UTF8&amp;qid=1315211484&amp;sr=1-1" TargetMode="External"/><Relationship Id="rId17" Type="http://schemas.openxmlformats.org/officeDocument/2006/relationships/image" Target="../media/image109.png"/><Relationship Id="rId2" Type="http://schemas.openxmlformats.org/officeDocument/2006/relationships/hyperlink" Target="http://safari.informit.com/" TargetMode="External"/><Relationship Id="rId16" Type="http://schemas.openxmlformats.org/officeDocument/2006/relationships/hyperlink" Target="http://www.amazon.de/Android-Wireless-Application-Development-Developers/dp/0321743016/ref=sr_1_1?s=books-intl-de&amp;ie=UTF8&amp;qid=1315211635&amp;sr=1-1" TargetMode="External"/><Relationship Id="rId20"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www.amazon.de/101-Windows-Phone-Apps-Developing/dp/0672335603/ref=pd_sim_eb_1" TargetMode="External"/><Relationship Id="rId11" Type="http://schemas.openxmlformats.org/officeDocument/2006/relationships/image" Target="../media/image106.png"/><Relationship Id="rId5" Type="http://schemas.openxmlformats.org/officeDocument/2006/relationships/image" Target="../media/image103.png"/><Relationship Id="rId15" Type="http://schemas.openxmlformats.org/officeDocument/2006/relationships/image" Target="../media/image108.png"/><Relationship Id="rId10" Type="http://schemas.openxmlformats.org/officeDocument/2006/relationships/hyperlink" Target="http://www.amazon.de/Professional-iPhone-Programming-MonoTouch-Programmer/dp/047063782X/ref=sr_1_1?s=books-intl-de&amp;ie=UTF8&amp;qid=1315211381&amp;sr=1-1" TargetMode="External"/><Relationship Id="rId19" Type="http://schemas.openxmlformats.org/officeDocument/2006/relationships/image" Target="../media/image15.png"/><Relationship Id="rId4" Type="http://schemas.openxmlformats.org/officeDocument/2006/relationships/hyperlink" Target="http://www.amazon.de/Professional-Android-Programming-Mono-NET/dp/1118026438/ref=sr_1_1?ie=UTF8&amp;qid=1315211149&amp;sr=8-1" TargetMode="External"/><Relationship Id="rId9" Type="http://schemas.openxmlformats.org/officeDocument/2006/relationships/image" Target="../media/image105.png"/><Relationship Id="rId14" Type="http://schemas.openxmlformats.org/officeDocument/2006/relationships/hyperlink" Target="http://www.amazon.de/Beginning-Android-Mark-L-Murphy/dp/1430226293/ref=sr_1_1?s=books-intl-de&amp;ie=UTF8&amp;qid=1315211554&amp;sr=1-1" TargetMode="External"/></Relationships>
</file>

<file path=ppt/slides/_rels/slide66.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908721"/>
            <a:ext cx="7772400" cy="2691730"/>
          </a:xfrm>
        </p:spPr>
        <p:txBody>
          <a:bodyPr>
            <a:normAutofit fontScale="90000"/>
          </a:bodyPr>
          <a:lstStyle/>
          <a:p>
            <a:r>
              <a:rPr lang="en-US" dirty="0"/>
              <a:t>.NET </a:t>
            </a:r>
            <a:r>
              <a:rPr lang="en-US" dirty="0" err="1"/>
              <a:t>basierte</a:t>
            </a:r>
            <a:r>
              <a:rPr lang="en-US" dirty="0"/>
              <a:t> Mobile-App’s </a:t>
            </a:r>
            <a:r>
              <a:rPr lang="de-DE" dirty="0"/>
              <a:t>–</a:t>
            </a:r>
            <a:r>
              <a:rPr lang="en-US" dirty="0"/>
              <a:t> </a:t>
            </a:r>
            <a:r>
              <a:rPr lang="en-US" dirty="0" err="1"/>
              <a:t>MonoTouch</a:t>
            </a:r>
            <a:r>
              <a:rPr lang="en-US" dirty="0"/>
              <a:t>, Mono for Android und Windows Phone Developer Tools </a:t>
            </a:r>
            <a:r>
              <a:rPr lang="en-US" dirty="0" err="1"/>
              <a:t>lassen</a:t>
            </a:r>
            <a:r>
              <a:rPr lang="en-US" dirty="0"/>
              <a:t> </a:t>
            </a:r>
            <a:r>
              <a:rPr lang="en-US" dirty="0" err="1"/>
              <a:t>grüßen</a:t>
            </a:r>
            <a:r>
              <a:rPr lang="en-US" dirty="0"/>
              <a:t> </a:t>
            </a:r>
            <a:endParaRPr lang="de-DE" dirty="0"/>
          </a:p>
        </p:txBody>
      </p:sp>
      <p:sp>
        <p:nvSpPr>
          <p:cNvPr id="3" name="Untertitel 2"/>
          <p:cNvSpPr>
            <a:spLocks noGrp="1"/>
          </p:cNvSpPr>
          <p:nvPr>
            <p:ph type="subTitle" idx="1"/>
          </p:nvPr>
        </p:nvSpPr>
        <p:spPr>
          <a:xfrm>
            <a:off x="179512" y="3645024"/>
            <a:ext cx="8856984" cy="1993776"/>
          </a:xfrm>
        </p:spPr>
        <p:txBody>
          <a:bodyPr>
            <a:normAutofit fontScale="70000" lnSpcReduction="20000"/>
          </a:bodyPr>
          <a:lstStyle/>
          <a:p>
            <a:r>
              <a:rPr lang="de-DE" dirty="0"/>
              <a:t> </a:t>
            </a:r>
            <a:r>
              <a:rPr lang="de-DE" sz="4100" dirty="0"/>
              <a:t>„Was geht, Wie geht’s und was tut wirklich weh</a:t>
            </a:r>
            <a:r>
              <a:rPr lang="de-DE" sz="4100" dirty="0" smtClean="0"/>
              <a:t>…..“</a:t>
            </a:r>
          </a:p>
          <a:p>
            <a:endParaRPr lang="de-DE" dirty="0" smtClean="0"/>
          </a:p>
          <a:p>
            <a:r>
              <a:rPr lang="de-DE" dirty="0" smtClean="0"/>
              <a:t>Andreas Bräsen NRW </a:t>
            </a:r>
            <a:r>
              <a:rPr lang="de-DE" dirty="0" err="1" smtClean="0"/>
              <a:t>Conf</a:t>
            </a:r>
            <a:r>
              <a:rPr lang="de-DE" dirty="0" smtClean="0"/>
              <a:t> 2011</a:t>
            </a:r>
          </a:p>
          <a:p>
            <a:r>
              <a:rPr lang="de-DE" dirty="0" smtClean="0"/>
              <a:t>Mail: </a:t>
            </a:r>
            <a:r>
              <a:rPr lang="de-DE" dirty="0" smtClean="0">
                <a:hlinkClick r:id="rId3"/>
              </a:rPr>
              <a:t>abraesen@bruke.de</a:t>
            </a:r>
            <a:endParaRPr lang="de-DE" dirty="0" smtClean="0"/>
          </a:p>
          <a:p>
            <a:r>
              <a:rPr lang="de-DE" dirty="0" err="1" smtClean="0"/>
              <a:t>Twitter</a:t>
            </a:r>
            <a:r>
              <a:rPr lang="de-DE" dirty="0" smtClean="0"/>
              <a:t>: @</a:t>
            </a:r>
            <a:r>
              <a:rPr lang="de-DE" dirty="0" err="1" smtClean="0"/>
              <a:t>abraesen</a:t>
            </a:r>
            <a:endParaRPr lang="de-DE" dirty="0"/>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708920"/>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5445" y="429309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60190" y="2144980"/>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65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repeatCount="indefinite" fill="hold" nodeType="clickEffect">
                                  <p:stCondLst>
                                    <p:cond delay="0"/>
                                  </p:stCondLst>
                                  <p:childTnLst>
                                    <p:animMotion origin="layout" path="M -3.05556E-6 -7.40741E-7 C -0.00104 -0.00046 -0.00312 -7.40741E-7 -0.00312 -0.00139 C -0.00382 -0.0419 -0.00312 -0.08218 -0.00208 -0.12292 C -0.00191 -0.12893 0.00539 -0.15555 0.00729 -0.16065 C 0.01111 -0.1706 0.01285 -0.1838 0.01563 -0.19444 C 0.01806 -0.20393 0.02535 -0.21528 0.03021 -0.22268 C 0.03542 -0.23079 0.03802 -0.24398 0.04479 -0.24977 C 0.04705 -0.2588 0.05122 -0.25949 0.05729 -0.26458 C 0.06233 -0.26898 0.06719 -0.27315 0.07292 -0.27546 C 0.07396 -0.27662 0.07483 -0.27824 0.07604 -0.2794 C 0.07691 -0.28032 0.0783 -0.27986 0.07917 -0.28079 C 0.08021 -0.28194 0.08021 -0.2838 0.08125 -0.28495 C 0.08334 -0.28727 0.08802 -0.28935 0.09063 -0.29051 C 0.09479 -0.29838 0.10729 -0.30069 0.11441 -0.30393 C 0.129 -0.31018 0.14375 -0.31319 0.15834 -0.31875 C 0.16754 -0.32199 0.17223 -0.32546 0.18229 -0.32685 C 0.45625 -0.32616 0.61528 -0.38171 0.82709 -0.31319 C 0.83108 -0.30995 0.83525 -0.30833 0.83959 -0.30648 C 0.84167 -0.30579 0.84584 -0.30393 0.84584 -0.3037 C 0.84653 -0.30255 0.84688 -0.30069 0.84792 -0.29977 C 0.84861 -0.2993 0.85903 -0.29352 0.86042 -0.29282 C 0.8632 -0.28773 0.86493 -0.28657 0.86979 -0.28495 C 0.87361 -0.27986 0.87379 -0.27384 0.87917 -0.27153 C 0.88073 -0.26528 0.8842 -0.26088 0.88646 -0.25532 C 0.88733 -0.25301 0.88802 -0.24792 0.88854 -0.2456 C 0.89132 -0.23333 0.89479 -0.22176 0.89688 -0.20926 C 0.89792 -0.20301 0.89948 -0.19676 0.90104 -0.19028 C 0.90226 -0.18565 0.90417 -0.17685 0.90417 -0.17662 C 0.90452 -0.03819 0.90521 0.10046 0.90521 0.23912 C 0.90521 0.25324 0.91007 0.31759 0.89167 0.33357 C 0.89132 0.33495 0.89132 0.33681 0.89063 0.33773 C 0.88889 0.34005 0.88438 0.34329 0.88438 0.34352 C 0.88108 0.34954 0.88351 0.34676 0.87604 0.34977 C 0.87483 0.35023 0.87414 0.35185 0.87292 0.35255 C 0.86945 0.35463 0.86598 0.35625 0.8625 0.3581 C 0.85834 0.36019 0.8533 0.36157 0.84896 0.36343 C 0.84549 0.36505 0.84202 0.36597 0.83854 0.36736 C 0.83646 0.36829 0.83229 0.37014 0.83229 0.37037 C 0.81459 0.36968 0.79688 0.3706 0.77917 0.36875 C 0.77396 0.36829 0.77257 0.35324 0.76771 0.35116 C 0.76927 0.34514 0.76719 0.33958 0.76563 0.33357 C 0.76615 0.31088 0.76233 0.29514 0.77188 0.27824 C 0.77327 0.27315 0.77691 0.26644 0.78021 0.26343 C 0.78403 0.25602 0.79045 0.25162 0.79688 0.24861 C 0.79896 0.24769 0.80313 0.24583 0.80313 0.24607 C 0.81146 0.2463 0.81979 0.24607 0.82813 0.24722 C 0.83143 0.24769 0.8375 0.25139 0.8375 0.25162 C 0.84358 0.25926 0.84618 0.2662 0.85104 0.2757 C 0.85226 0.27801 0.8533 0.28102 0.85417 0.2838 C 0.85504 0.28634 0.85625 0.2919 0.85625 0.29213 C 0.85799 0.30833 0.85886 0.33148 0.84896 0.34445 C 0.84636 0.35463 0.85018 0.34259 0.84479 0.35116 C 0.8441 0.35232 0.84445 0.35417 0.84375 0.35532 C 0.84045 0.36157 0.8415 0.35787 0.8375 0.36065 C 0.83403 0.3632 0.829 0.36968 0.825 0.37153 C 0.81841 0.37454 0.81216 0.3787 0.80521 0.38102 C 0.80052 0.38495 0.79549 0.38472 0.79063 0.38773 C 0.78299 0.39259 0.77483 0.39398 0.76667 0.39722 C 0.76111 0.39954 0.75573 0.40232 0.75 0.40394 C 0.74375 0.40926 0.73525 0.41065 0.72813 0.41343 C 0.72813 0.41366 0.72032 0.4169 0.71875 0.41759 C 0.71667 0.41852 0.7125 0.42014 0.7125 0.42037 C 0.56667 0.41991 0.42084 0.41991 0.275 0.41898 C 0.27101 0.41898 0.26354 0.41482 0.26354 0.41505 C 0.25417 0.40648 0.24202 0.40602 0.23229 0.4 C 0.22552 0.3956 0.21754 0.39167 0.21042 0.38912 C 0.20469 0.38681 0.19844 0.38634 0.19271 0.3838 C 0.18525 0.38009 0.17865 0.37616 0.17084 0.37431 C 0.16598 0.36991 0.16042 0.37083 0.15521 0.36736 C 0.14705 0.36227 0.13802 0.35695 0.12917 0.35394 C 0.1217 0.34769 0.11233 0.34722 0.10417 0.34329 C 0.09827 0.34028 0.09271 0.33704 0.08646 0.33495 C 0.08143 0.33079 0.07466 0.33125 0.06979 0.32708 C 0.0658 0.32361 0.06164 0.32199 0.05729 0.32014 C 0.05486 0.31898 0.05313 0.31644 0.05104 0.31458 C 0.04653 0.31088 0.04202 0.30671 0.0375 0.30255 C 0.0342 0.29954 0.03195 0.29421 0.02917 0.29051 C 0.02726 0.28287 0.02952 0.29005 0.025 0.28241 C 0.02014 0.27431 0.01754 0.26574 0.0125 0.2581 C 0.00955 0.2537 0.01025 0.2507 0.00625 0.24722 C 0.004 0.23866 0.00226 0.23032 0.00104 0.22176 C 0.00035 0.20833 -0.00034 0.20324 -0.00208 0.1919 C -0.00121 0.10695 -3.05556E-6 0.08495 -0.00104 0.00278 C 0.00018 -0.00185 -3.05556E-6 -0.00278 -3.05556E-6 -7.40741E-7 Z " pathEditMode="relative" rAng="0" ptsTypes="ffffffffffffffffffffffffffffffffffffffffffffffffffffffffffffffffffffffffffffffffffff">
                                      <p:cBhvr>
                                        <p:cTn id="6" dur="45000" fill="hold"/>
                                        <p:tgtEl>
                                          <p:spTgt spid="7"/>
                                        </p:tgtEl>
                                        <p:attrNameLst>
                                          <p:attrName>ppt_x</p:attrName>
                                          <p:attrName>ppt_y</p:attrName>
                                        </p:attrNameLst>
                                      </p:cBhvr>
                                      <p:rCtr x="45313" y="1921"/>
                                    </p:animMotion>
                                  </p:childTnLst>
                                </p:cTn>
                              </p:par>
                              <p:par>
                                <p:cTn id="7" presetID="0" presetClass="path" presetSubtype="0" repeatCount="indefinite" fill="hold" nodeType="withEffect">
                                  <p:stCondLst>
                                    <p:cond delay="0"/>
                                  </p:stCondLst>
                                  <p:childTnLst>
                                    <p:animMotion origin="layout" path="M 6.11111E-6 7.77778E-6 C -0.00208 0.00811 0.00053 0.0007 -0.00416 0.00695 C -0.00902 0.01343 -0.01301 0.02084 -0.01874 0.0264 C -0.021 0.03542 -0.01805 0.0257 -0.02291 0.03473 C -0.02586 0.04005 -0.02586 0.04329 -0.0302 0.04723 C -0.03228 0.05533 -0.03298 0.05788 -0.03749 0.0639 C -0.0401 0.07431 -0.03628 0.06158 -0.04166 0.07084 C -0.04235 0.072 -0.04218 0.07362 -0.0427 0.07501 C -0.04548 0.08149 -0.04774 0.08635 -0.05208 0.09028 C -0.05485 0.10163 -0.06597 0.12339 -0.07395 0.13056 C -0.07569 0.13751 -0.08003 0.13635 -0.08437 0.14005 C -0.08853 0.14862 -0.09426 0.14839 -0.10103 0.1514 C -0.10781 0.1544 -0.11388 0.15626 -0.12083 0.15834 C -0.12413 0.15927 -0.12777 0.16204 -0.13124 0.16251 C -0.13888 0.16343 -0.14652 0.16343 -0.15416 0.1639 C -0.24444 0.16343 -0.33472 0.1639 -0.42499 0.16251 C -0.42899 0.16251 -0.43263 0.15927 -0.43645 0.15834 C -0.44288 0.15672 -0.4526 0.15533 -0.45833 0.1514 C -0.47117 0.1419 -0.4835 0.12987 -0.49791 0.12501 C -0.51822 0.12616 -0.51822 0.12478 -0.53124 0.12917 C -0.53645 0.1338 -0.54218 0.13519 -0.54791 0.13751 C -0.55972 0.14214 -0.57169 0.14769 -0.58333 0.15278 C -0.5894 0.15093 -0.59513 0.14839 -0.60103 0.14584 C -0.60485 0.14422 -0.60642 0.13936 -0.61041 0.13751 C -0.61666 0.13126 -0.62413 0.12292 -0.63124 0.11806 C -0.63419 0.11621 -0.63749 0.11528 -0.64062 0.1139 C -0.64166 0.11343 -0.64374 0.11251 -0.64374 0.11251 C -0.66353 0.1132 -0.67829 0.11089 -0.69583 0.11667 C -0.70694 0.11621 -0.71874 0.11922 -0.72916 0.1139 C -0.73281 0.11204 -0.73576 0.10996 -0.73958 0.10834 C -0.74166 0.10741 -0.74583 0.10556 -0.74583 0.10556 C -0.74652 0.10255 -0.74878 0.10024 -0.74895 0.09723 C -0.74965 0.08218 -0.74617 0.06922 -0.7427 0.05556 C -0.74218 0.05325 -0.73489 0.05001 -0.73333 0.04862 C -0.73176 0.04214 -0.72777 0.03866 -0.72603 0.03195 C -0.72638 0.02593 -0.72621 0.01991 -0.72708 0.0139 C -0.72777 0.00834 -0.73228 0.0051 -0.73541 0.00277 C -0.74305 -0.00277 -0.74704 -0.00509 -0.7552 -0.00833 C -0.76041 -0.01041 -0.76562 -0.01296 -0.77083 -0.01527 C -0.77291 -0.0162 -0.77708 -0.01805 -0.77708 -0.01805 C -0.77881 -0.02499 -0.78315 -0.02384 -0.78749 -0.02777 C -0.79027 -0.03888 -0.7861 -0.02592 -0.79166 -0.03333 C -0.79235 -0.03425 -0.79201 -0.03634 -0.7927 -0.03749 C -0.79357 -0.03911 -0.79478 -0.04027 -0.79583 -0.04166 C -0.79947 -0.05624 -0.79843 -0.07152 -0.79478 -0.0861 C -0.79374 -0.10902 -0.79218 -0.11296 -0.78749 -0.13194 C -0.78697 -0.16064 -0.78975 -0.1743 -0.78437 -0.19583 C -0.78472 -0.2236 -0.78472 -0.25138 -0.78541 -0.27916 C -0.78767 -0.37291 -0.79826 -0.39305 -0.76978 -0.44999 C -0.76527 -0.45902 -0.76006 -0.47291 -0.75208 -0.47638 C -0.75034 -0.4831 -0.74878 -0.48796 -0.74374 -0.49027 C -0.74218 -0.49675 -0.73715 -0.50069 -0.73228 -0.50277 C -0.72812 -0.5111 -0.7184 -0.5162 -0.71145 -0.52083 C -0.70572 -0.52453 -0.70208 -0.53333 -0.69583 -0.5361 C -0.67222 -0.54675 -0.64774 -0.55601 -0.62395 -0.56666 C -0.61423 -0.57106 -0.60451 -0.57476 -0.59478 -0.57916 L -0.59478 -0.57916 C -0.50277 -0.57962 -0.41076 -0.58009 -0.31874 -0.58055 C -0.30624 -0.58263 -0.29392 -0.58495 -0.28124 -0.5861 C -0.18367 -0.58564 -0.0861 -0.58564 0.01147 -0.58472 C 0.01494 -0.58472 0.01841 -0.58263 0.02188 -0.58194 C 0.02553 -0.58032 0.02969 -0.57754 0.03334 -0.57638 C 0.03751 -0.57499 0.04167 -0.57499 0.04584 -0.5736 C 0.05105 -0.56897 0.05678 -0.56782 0.06251 -0.56527 C 0.06737 -0.56041 0.07119 -0.5581 0.07709 -0.55555 C 0.07917 -0.55462 0.08334 -0.55277 0.08334 -0.55277 C 0.08542 -0.54999 0.08751 -0.54722 0.08959 -0.54444 C 0.09063 -0.54305 0.09272 -0.54027 0.09272 -0.54027 C 0.09653 -0.52499 0.09011 -0.54768 0.09688 -0.53333 C 0.0981 -0.53078 0.09827 -0.52777 0.09897 -0.52499 C 0.10192 -0.51296 0.10296 -0.49953 0.10834 -0.48888 C 0.10921 -0.48078 0.10938 -0.47731 0.11251 -0.47083 C 0.11685 -0.42962 0.1139 -0.38726 0.11667 -0.34583 C 0.11633 -0.24305 0.13785 -0.13495 0.11355 -0.03749 C 0.11303 -0.02823 0.11407 -0.01828 0.11147 -0.00972 C 0.10817 0.0007 0.09636 0.01413 0.08855 0.01667 C 0.0823 0.02223 0.08108 0.02315 0.07397 0.02501 C 0.06355 0.02454 0.05313 0.02478 0.04272 0.02362 C 0.04046 0.02339 0.03647 0.02084 0.03647 0.02084 C 0.03334 0.01459 0.029 0.01459 0.02397 0.01251 C 0.01546 0.00903 0.00782 0.00603 6.11111E-6 7.77778E-6 Z " pathEditMode="relative" ptsTypes="fffffffffffffffffffffffffffffffffffffffffffffffffffffffFfffffffffffffffffffffffff">
                                      <p:cBhvr>
                                        <p:cTn id="8" dur="45000" fill="hold"/>
                                        <p:tgtEl>
                                          <p:spTgt spid="8"/>
                                        </p:tgtEl>
                                        <p:attrNameLst>
                                          <p:attrName>ppt_x</p:attrName>
                                          <p:attrName>ppt_y</p:attrName>
                                        </p:attrNameLst>
                                      </p:cBhvr>
                                    </p:animMotion>
                                  </p:childTnLst>
                                </p:cTn>
                              </p:par>
                              <p:par>
                                <p:cTn id="9" presetID="0" presetClass="path" presetSubtype="0" repeatCount="indefinite" fill="hold" nodeType="withEffect">
                                  <p:stCondLst>
                                    <p:cond delay="0"/>
                                  </p:stCondLst>
                                  <p:childTnLst>
                                    <p:animMotion origin="layout" path="M 7.77778E-6 3.7037E-6 C 0.0007 0.02338 -0.00034 0.04468 0.00522 0.06644 C 0.00678 0.07245 0.01199 0.07708 0.01337 0.0831 C 0.01476 0.08843 0.01667 0.09861 0.01667 0.09861 C 0.01563 0.21227 0.01824 0.17454 0.01337 0.225 C 0.0132 0.2412 0.01303 0.25718 0.01251 0.27361 C 0.01181 0.29606 0.00192 0.34167 -0.01458 0.35255 C -0.01683 0.35694 -0.0184 0.36227 -0.02083 0.36667 C -0.02465 0.37361 -0.03367 0.38056 -0.03958 0.38333 C -0.04253 0.38889 -0.04617 0.38935 -0.05103 0.39144 C -0.05225 0.39213 -0.05294 0.39398 -0.05416 0.39444 C -0.06544 0.39977 -0.07708 0.40324 -0.08853 0.4081 C -0.10173 0.41412 -0.11492 0.4206 -0.12812 0.42639 C -0.13836 0.43102 -0.14913 0.43403 -0.15937 0.43889 C -0.16145 0.43981 -0.16458 0.44005 -0.16666 0.44167 C -0.17413 0.44653 -0.18159 0.44931 -0.18958 0.45255 C -0.20069 0.45741 -0.21163 0.46296 -0.22291 0.46667 C -0.22708 0.47014 -0.23246 0.47222 -0.23749 0.47361 C -0.24235 0.47454 -0.25208 0.47616 -0.25208 0.47616 C -0.28038 0.48866 -0.25607 0.47917 -0.32812 0.48032 C -0.40728 0.48009 -0.48645 0.48032 -0.56562 0.47917 C -0.5776 0.4787 -0.59201 0.46736 -0.60312 0.4625 C -0.63107 0.45 -0.66788 0.44236 -0.69062 0.41644 C -0.69965 0.40602 -0.70208 0.3912 -0.70833 0.37917 C -0.71041 0.36528 -0.7144 0.3419 -0.72395 0.33333 C -0.72794 0.32963 -0.73298 0.32824 -0.73749 0.32639 C -0.73958 0.32523 -0.74166 0.32454 -0.74374 0.32338 C -0.74478 0.32292 -0.74687 0.32222 -0.74687 0.32222 C -0.76041 0.32292 -0.76597 0.31968 -0.77499 0.32755 C -0.77968 0.33704 -0.77413 0.32801 -0.7802 0.33333 C -0.7835 0.33611 -0.78576 0.3419 -0.78853 0.34583 C -0.7894 0.34954 -0.7894 0.35347 -0.79062 0.35694 C -0.79183 0.36019 -0.79461 0.36204 -0.79583 0.36528 C -0.79635 0.36667 -0.79617 0.36852 -0.79687 0.36944 C -0.79756 0.37014 -0.79895 0.37014 -0.79999 0.37083 C -0.80225 0.37986 -0.79913 0.37106 -0.80416 0.37616 C -0.8052 0.37755 -0.8052 0.37963 -0.80624 0.38032 C -0.80798 0.38194 -0.81423 0.3838 -0.81666 0.38449 C -0.83784 0.38356 -0.83767 0.38472 -0.85103 0.38032 C -0.85642 0.37593 -0.86232 0.37593 -0.8677 0.37199 C -0.87517 0.36667 -0.87864 0.35926 -0.88333 0.35 C -0.88593 0.34468 -0.8894 0.32731 -0.89062 0.3206 C -0.89131 0.3169 -0.89201 0.31343 -0.8927 0.30972 C -0.89322 0.30694 -0.89478 0.30139 -0.89478 0.30139 C -0.89774 0.27361 -0.8986 0.01574 -0.8927 -0.02361 C -0.89235 -0.03102 -0.89218 -0.03843 -0.89166 -0.04583 C -0.89114 -0.05255 -0.88836 -0.05856 -0.88749 -0.06528 C -0.88541 -0.08125 -0.88801 -0.06898 -0.88437 -0.08333 C -0.88402 -0.08472 -0.88333 -0.0875 -0.88333 -0.0875 C -0.88176 -0.10347 -0.87847 -0.11852 -0.87395 -0.13333 C -0.87239 -0.13843 -0.87187 -0.14722 -0.86874 -0.15139 C -0.86406 -0.15787 -0.84808 -0.17222 -0.84166 -0.175 C -0.83784 -0.18241 -0.82708 -0.18889 -0.82083 -0.19444 C -0.81597 -0.19884 -0.80937 -0.20278 -0.8052 -0.20833 C -0.80416 -0.20972 -0.80347 -0.21157 -0.80208 -0.2125 C -0.79756 -0.21551 -0.79044 -0.21597 -0.78541 -0.21806 C -0.78333 -0.21898 -0.78107 -0.21921 -0.77933 -0.22083 C -0.77829 -0.22176 -0.77725 -0.22292 -0.77603 -0.22361 C -0.76892 -0.22708 -0.76058 -0.2294 -0.75312 -0.23194 C -0.74444 -0.23958 -0.73176 -0.24144 -0.72187 -0.24583 C -0.72013 -0.25301 -0.7151 -0.25231 -0.71041 -0.25417 C -0.69999 -0.25833 -0.696 -0.25995 -0.68437 -0.26111 C -0.64253 -0.27963 -0.59513 -0.24931 -0.55312 -0.26806 C -0.36718 -0.26759 -0.21597 -0.28611 -0.04791 -0.26111 C -0.03767 -0.25764 -0.02794 -0.25208 -0.0177 -0.24861 C -0.0111 -0.24653 -0.01805 -0.24838 -0.01145 -0.24444 C -0.00937 -0.24329 -0.0052 -0.24167 -0.0052 -0.24167 C -0.00156 -0.23681 0.00105 -0.23125 0.00313 -0.225 C 0.004 -0.22222 0.00522 -0.21667 0.00522 -0.21667 C 0.00643 -0.18171 0.00365 -0.19491 0.00834 -0.17639 L 0.00834 -0.17639 C 0.0099 -0.16806 0.00886 -0.17269 0.01147 -0.16273 C 0.01216 -0.15972 0.01337 -0.15417 0.01337 -0.15417 C 0.0132 -0.13241 0.0132 -0.11065 0.01251 -0.08889 C 0.01233 -0.08287 0.00973 -0.07662 0.00834 -0.07083 C 0.00765 -0.06806 0.00626 -0.0625 0.00626 -0.0625 C 0.00556 -0.04444 0.00817 -0.03704 0.00209 -0.02523 C 0.00087 -0.00394 0.00226 -0.01181 7.77778E-6 3.7037E-6 Z " pathEditMode="relative" ptsTypes="fffffffffffffffffffffffffffffffffffffffffffffffffffffffffffffffffffffFffffffff">
                                      <p:cBhvr>
                                        <p:cTn id="10" dur="45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1600200"/>
            <a:ext cx="7715200" cy="4525963"/>
          </a:xfrm>
        </p:spPr>
        <p:txBody>
          <a:bodyPr/>
          <a:lstStyle/>
          <a:p>
            <a:pPr marL="0" indent="0">
              <a:buNone/>
            </a:pPr>
            <a:r>
              <a:rPr lang="de-DE" dirty="0" smtClean="0"/>
              <a:t>Was mache ich …</a:t>
            </a:r>
          </a:p>
          <a:p>
            <a:pPr marL="0" indent="0">
              <a:buNone/>
            </a:pPr>
            <a:r>
              <a:rPr lang="de-DE" dirty="0" smtClean="0"/>
              <a:t>Was geht im .NET Umfeld …</a:t>
            </a:r>
          </a:p>
          <a:p>
            <a:pPr marL="0" indent="0">
              <a:buNone/>
            </a:pPr>
            <a:r>
              <a:rPr lang="de-DE" b="1" dirty="0" smtClean="0"/>
              <a:t>Warum Multi-Plattform …</a:t>
            </a:r>
          </a:p>
          <a:p>
            <a:pPr marL="0" indent="0">
              <a:buNone/>
            </a:pPr>
            <a:r>
              <a:rPr lang="de-DE" dirty="0" smtClean="0"/>
              <a:t>Warum .NET…</a:t>
            </a:r>
          </a:p>
          <a:p>
            <a:pPr marL="0" indent="0">
              <a:buNone/>
            </a:pPr>
            <a:r>
              <a:rPr lang="de-DE" dirty="0" smtClean="0"/>
              <a:t>Wie geht‘s …</a:t>
            </a:r>
          </a:p>
          <a:p>
            <a:pPr marL="0" indent="0">
              <a:buNone/>
            </a:pPr>
            <a:r>
              <a:rPr lang="de-DE" dirty="0" smtClean="0"/>
              <a:t>Was tut weh …</a:t>
            </a:r>
          </a:p>
          <a:p>
            <a:pPr marL="0" indent="0">
              <a:buNone/>
            </a:pPr>
            <a:r>
              <a:rPr lang="de-DE" dirty="0" smtClean="0"/>
              <a:t>Will man das …</a:t>
            </a:r>
            <a:endParaRPr lang="de-DE" dirty="0"/>
          </a:p>
        </p:txBody>
      </p:sp>
      <p:sp>
        <p:nvSpPr>
          <p:cNvPr id="4" name="Titel 3"/>
          <p:cNvSpPr>
            <a:spLocks noGrp="1"/>
          </p:cNvSpPr>
          <p:nvPr>
            <p:ph type="title"/>
          </p:nvPr>
        </p:nvSpPr>
        <p:spPr/>
        <p:txBody>
          <a:bodyPr/>
          <a:lstStyle/>
          <a:p>
            <a:r>
              <a:rPr lang="de-DE" dirty="0" smtClean="0"/>
              <a:t>Roadmap…</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16668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2764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005064"/>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5157192"/>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16764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295525"/>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8704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32656"/>
            <a:ext cx="8229600" cy="1143000"/>
          </a:xfrm>
        </p:spPr>
        <p:txBody>
          <a:bodyPr>
            <a:normAutofit/>
          </a:bodyPr>
          <a:lstStyle/>
          <a:p>
            <a:r>
              <a:rPr lang="de-DE" dirty="0" smtClean="0"/>
              <a:t>Warum Multi-Plattform ?</a:t>
            </a:r>
            <a:endParaRPr lang="de-DE" dirty="0"/>
          </a:p>
        </p:txBody>
      </p:sp>
      <p:graphicFrame>
        <p:nvGraphicFramePr>
          <p:cNvPr id="6" name="Inhaltsplatzhalter 5"/>
          <p:cNvGraphicFramePr>
            <a:graphicFrameLocks noGrp="1"/>
          </p:cNvGraphicFramePr>
          <p:nvPr>
            <p:ph idx="1"/>
            <p:extLst>
              <p:ext uri="{D42A27DB-BD31-4B8C-83A1-F6EECF244321}">
                <p14:modId xmlns:p14="http://schemas.microsoft.com/office/powerpoint/2010/main" val="3549474302"/>
              </p:ext>
            </p:extLst>
          </p:nvPr>
        </p:nvGraphicFramePr>
        <p:xfrm>
          <a:off x="457200" y="1600200"/>
          <a:ext cx="8291265" cy="4133056"/>
        </p:xfrm>
        <a:graphic>
          <a:graphicData uri="http://schemas.openxmlformats.org/drawingml/2006/table">
            <a:tbl>
              <a:tblPr firstRow="1" bandRow="1">
                <a:tableStyleId>{5C22544A-7EE6-4342-B048-85BDC9FD1C3A}</a:tableStyleId>
              </a:tblPr>
              <a:tblGrid>
                <a:gridCol w="2763755"/>
                <a:gridCol w="2763755"/>
                <a:gridCol w="2763755"/>
              </a:tblGrid>
              <a:tr h="370840">
                <a:tc>
                  <a:txBody>
                    <a:bodyPr/>
                    <a:lstStyle/>
                    <a:p>
                      <a:r>
                        <a:rPr lang="de-DE" dirty="0" smtClean="0"/>
                        <a:t>Operating System</a:t>
                      </a:r>
                      <a:endParaRPr lang="de-DE" dirty="0"/>
                    </a:p>
                  </a:txBody>
                  <a:tcPr/>
                </a:tc>
                <a:tc>
                  <a:txBody>
                    <a:bodyPr/>
                    <a:lstStyle/>
                    <a:p>
                      <a:r>
                        <a:rPr lang="de-DE" dirty="0" smtClean="0"/>
                        <a:t>2011 Market Share</a:t>
                      </a:r>
                      <a:endParaRPr lang="de-DE" dirty="0"/>
                    </a:p>
                  </a:txBody>
                  <a:tcPr/>
                </a:tc>
                <a:tc>
                  <a:txBody>
                    <a:bodyPr/>
                    <a:lstStyle/>
                    <a:p>
                      <a:r>
                        <a:rPr lang="de-DE" dirty="0" smtClean="0"/>
                        <a:t>2015 Market Share</a:t>
                      </a:r>
                      <a:endParaRPr lang="de-DE" dirty="0"/>
                    </a:p>
                  </a:txBody>
                  <a:tcPr/>
                </a:tc>
              </a:tr>
              <a:tr h="665872">
                <a:tc>
                  <a:txBody>
                    <a:bodyPr/>
                    <a:lstStyle/>
                    <a:p>
                      <a:r>
                        <a:rPr lang="de-DE" dirty="0" err="1" smtClean="0"/>
                        <a:t>Android</a:t>
                      </a:r>
                      <a:endParaRPr lang="de-DE" dirty="0"/>
                    </a:p>
                  </a:txBody>
                  <a:tcPr anchor="ctr"/>
                </a:tc>
                <a:tc>
                  <a:txBody>
                    <a:bodyPr/>
                    <a:lstStyle/>
                    <a:p>
                      <a:pPr algn="ctr"/>
                      <a:r>
                        <a:rPr lang="de-DE" dirty="0" smtClean="0"/>
                        <a:t>39,5%</a:t>
                      </a:r>
                      <a:endParaRPr lang="de-DE" dirty="0"/>
                    </a:p>
                  </a:txBody>
                  <a:tcPr anchor="ctr"/>
                </a:tc>
                <a:tc>
                  <a:txBody>
                    <a:bodyPr/>
                    <a:lstStyle/>
                    <a:p>
                      <a:pPr algn="ctr"/>
                      <a:r>
                        <a:rPr lang="de-DE" dirty="0" smtClean="0"/>
                        <a:t>45,4%</a:t>
                      </a:r>
                      <a:endParaRPr lang="de-DE" dirty="0"/>
                    </a:p>
                  </a:txBody>
                  <a:tcPr anchor="ctr"/>
                </a:tc>
              </a:tr>
              <a:tr h="655072">
                <a:tc>
                  <a:txBody>
                    <a:bodyPr/>
                    <a:lstStyle/>
                    <a:p>
                      <a:r>
                        <a:rPr lang="de-DE" dirty="0" err="1" smtClean="0"/>
                        <a:t>BlackBerry</a:t>
                      </a:r>
                      <a:endParaRPr lang="de-DE" dirty="0"/>
                    </a:p>
                  </a:txBody>
                  <a:tcPr anchor="ctr"/>
                </a:tc>
                <a:tc>
                  <a:txBody>
                    <a:bodyPr/>
                    <a:lstStyle/>
                    <a:p>
                      <a:pPr algn="ctr"/>
                      <a:r>
                        <a:rPr lang="de-DE" dirty="0" smtClean="0"/>
                        <a:t>14,9%</a:t>
                      </a:r>
                      <a:endParaRPr lang="de-DE" dirty="0"/>
                    </a:p>
                  </a:txBody>
                  <a:tcPr anchor="ctr"/>
                </a:tc>
                <a:tc>
                  <a:txBody>
                    <a:bodyPr/>
                    <a:lstStyle/>
                    <a:p>
                      <a:pPr algn="ctr"/>
                      <a:r>
                        <a:rPr lang="de-DE" dirty="0" smtClean="0"/>
                        <a:t>13,7%</a:t>
                      </a:r>
                      <a:endParaRPr lang="de-DE" dirty="0"/>
                    </a:p>
                  </a:txBody>
                  <a:tcPr anchor="ctr"/>
                </a:tc>
              </a:tr>
              <a:tr h="644272">
                <a:tc>
                  <a:txBody>
                    <a:bodyPr/>
                    <a:lstStyle/>
                    <a:p>
                      <a:r>
                        <a:rPr lang="de-DE" dirty="0" err="1" smtClean="0"/>
                        <a:t>iOS</a:t>
                      </a:r>
                      <a:endParaRPr lang="de-DE" dirty="0"/>
                    </a:p>
                  </a:txBody>
                  <a:tcPr anchor="ctr"/>
                </a:tc>
                <a:tc>
                  <a:txBody>
                    <a:bodyPr/>
                    <a:lstStyle/>
                    <a:p>
                      <a:pPr algn="ctr"/>
                      <a:r>
                        <a:rPr lang="de-DE" dirty="0" smtClean="0"/>
                        <a:t>15,7%</a:t>
                      </a:r>
                      <a:endParaRPr lang="de-DE" dirty="0"/>
                    </a:p>
                  </a:txBody>
                  <a:tcPr anchor="ctr"/>
                </a:tc>
                <a:tc>
                  <a:txBody>
                    <a:bodyPr/>
                    <a:lstStyle/>
                    <a:p>
                      <a:pPr algn="ctr"/>
                      <a:r>
                        <a:rPr lang="de-DE" dirty="0" smtClean="0"/>
                        <a:t>15,3%</a:t>
                      </a:r>
                      <a:endParaRPr lang="de-DE" dirty="0"/>
                    </a:p>
                  </a:txBody>
                  <a:tcPr anchor="ctr"/>
                </a:tc>
              </a:tr>
              <a:tr h="633472">
                <a:tc>
                  <a:txBody>
                    <a:bodyPr/>
                    <a:lstStyle/>
                    <a:p>
                      <a:r>
                        <a:rPr lang="de-DE" dirty="0" smtClean="0"/>
                        <a:t>Symbian</a:t>
                      </a:r>
                      <a:endParaRPr lang="de-DE" dirty="0"/>
                    </a:p>
                  </a:txBody>
                  <a:tcPr anchor="ctr"/>
                </a:tc>
                <a:tc>
                  <a:txBody>
                    <a:bodyPr/>
                    <a:lstStyle/>
                    <a:p>
                      <a:pPr algn="ctr"/>
                      <a:r>
                        <a:rPr lang="de-DE" dirty="0" smtClean="0"/>
                        <a:t>20,9%</a:t>
                      </a:r>
                      <a:endParaRPr lang="de-DE" dirty="0"/>
                    </a:p>
                  </a:txBody>
                  <a:tcPr anchor="ctr"/>
                </a:tc>
                <a:tc>
                  <a:txBody>
                    <a:bodyPr/>
                    <a:lstStyle/>
                    <a:p>
                      <a:pPr algn="ctr"/>
                      <a:r>
                        <a:rPr lang="de-DE" dirty="0" smtClean="0"/>
                        <a:t>0,2%</a:t>
                      </a:r>
                      <a:endParaRPr lang="de-DE" dirty="0"/>
                    </a:p>
                  </a:txBody>
                  <a:tcPr anchor="ctr"/>
                </a:tc>
              </a:tr>
              <a:tr h="370840">
                <a:tc>
                  <a:txBody>
                    <a:bodyPr/>
                    <a:lstStyle/>
                    <a:p>
                      <a:r>
                        <a:rPr lang="de-DE" dirty="0" smtClean="0"/>
                        <a:t>Windows Phone 7 /</a:t>
                      </a:r>
                    </a:p>
                    <a:p>
                      <a:r>
                        <a:rPr lang="de-DE" dirty="0" smtClean="0"/>
                        <a:t>Windows Mobile</a:t>
                      </a:r>
                      <a:endParaRPr lang="de-DE" dirty="0"/>
                    </a:p>
                  </a:txBody>
                  <a:tcPr anchor="ctr"/>
                </a:tc>
                <a:tc>
                  <a:txBody>
                    <a:bodyPr/>
                    <a:lstStyle/>
                    <a:p>
                      <a:pPr algn="ctr"/>
                      <a:r>
                        <a:rPr lang="de-DE" dirty="0" smtClean="0"/>
                        <a:t>5,5%</a:t>
                      </a:r>
                      <a:endParaRPr lang="de-DE" dirty="0"/>
                    </a:p>
                  </a:txBody>
                  <a:tcPr anchor="ctr"/>
                </a:tc>
                <a:tc>
                  <a:txBody>
                    <a:bodyPr/>
                    <a:lstStyle/>
                    <a:p>
                      <a:pPr algn="ctr"/>
                      <a:r>
                        <a:rPr lang="de-DE" dirty="0" smtClean="0"/>
                        <a:t>20,9%</a:t>
                      </a:r>
                      <a:endParaRPr lang="de-DE" dirty="0"/>
                    </a:p>
                  </a:txBody>
                  <a:tcPr anchor="ctr"/>
                </a:tc>
              </a:tr>
              <a:tr h="523448">
                <a:tc>
                  <a:txBody>
                    <a:bodyPr/>
                    <a:lstStyle/>
                    <a:p>
                      <a:r>
                        <a:rPr lang="de-DE" dirty="0" err="1" smtClean="0"/>
                        <a:t>Others</a:t>
                      </a:r>
                      <a:endParaRPr lang="de-DE" dirty="0"/>
                    </a:p>
                  </a:txBody>
                  <a:tcPr anchor="ctr"/>
                </a:tc>
                <a:tc>
                  <a:txBody>
                    <a:bodyPr/>
                    <a:lstStyle/>
                    <a:p>
                      <a:pPr algn="ctr"/>
                      <a:r>
                        <a:rPr lang="de-DE" dirty="0" smtClean="0"/>
                        <a:t>3,5%</a:t>
                      </a:r>
                      <a:endParaRPr lang="de-DE" dirty="0"/>
                    </a:p>
                  </a:txBody>
                  <a:tcPr anchor="ctr"/>
                </a:tc>
                <a:tc>
                  <a:txBody>
                    <a:bodyPr/>
                    <a:lstStyle/>
                    <a:p>
                      <a:pPr algn="ctr"/>
                      <a:r>
                        <a:rPr lang="de-DE" dirty="0" smtClean="0"/>
                        <a:t>4,6%</a:t>
                      </a:r>
                      <a:endParaRPr lang="de-DE" dirty="0"/>
                    </a:p>
                  </a:txBody>
                  <a:tcPr anchor="ctr"/>
                </a:tc>
              </a:tr>
            </a:tbl>
          </a:graphicData>
        </a:graphic>
      </p:graphicFrame>
      <p:sp>
        <p:nvSpPr>
          <p:cNvPr id="8" name="Textfeld 7"/>
          <p:cNvSpPr txBox="1"/>
          <p:nvPr/>
        </p:nvSpPr>
        <p:spPr>
          <a:xfrm>
            <a:off x="611560" y="5718216"/>
            <a:ext cx="7272808" cy="369332"/>
          </a:xfrm>
          <a:prstGeom prst="rect">
            <a:avLst/>
          </a:prstGeom>
          <a:noFill/>
        </p:spPr>
        <p:txBody>
          <a:bodyPr wrap="square" rtlCol="0">
            <a:spAutoFit/>
          </a:bodyPr>
          <a:lstStyle/>
          <a:p>
            <a:r>
              <a:rPr lang="de-DE" dirty="0"/>
              <a:t>Quelle: http://www.idc.com/getdoc.jsp?containerId=prUS22762811 </a:t>
            </a:r>
          </a:p>
        </p:txBody>
      </p:sp>
      <p:sp>
        <p:nvSpPr>
          <p:cNvPr id="10" name="Textfeld 9"/>
          <p:cNvSpPr txBox="1"/>
          <p:nvPr/>
        </p:nvSpPr>
        <p:spPr>
          <a:xfrm>
            <a:off x="2555776" y="3413611"/>
            <a:ext cx="827471" cy="400110"/>
          </a:xfrm>
          <a:prstGeom prst="rect">
            <a:avLst/>
          </a:prstGeom>
          <a:noFill/>
        </p:spPr>
        <p:txBody>
          <a:bodyPr wrap="none" rtlCol="0">
            <a:spAutoFit/>
          </a:bodyPr>
          <a:lstStyle/>
          <a:p>
            <a:r>
              <a:rPr lang="de-DE" sz="2000" b="1" dirty="0" smtClean="0"/>
              <a:t>56,6%</a:t>
            </a:r>
            <a:endParaRPr lang="de-DE" sz="2000" b="1" dirty="0"/>
          </a:p>
        </p:txBody>
      </p:sp>
      <p:sp>
        <p:nvSpPr>
          <p:cNvPr id="11" name="Textfeld 10"/>
          <p:cNvSpPr txBox="1"/>
          <p:nvPr/>
        </p:nvSpPr>
        <p:spPr>
          <a:xfrm>
            <a:off x="5220072" y="3378478"/>
            <a:ext cx="1087157" cy="523220"/>
          </a:xfrm>
          <a:prstGeom prst="rect">
            <a:avLst/>
          </a:prstGeom>
          <a:noFill/>
        </p:spPr>
        <p:txBody>
          <a:bodyPr wrap="none" rtlCol="0">
            <a:spAutoFit/>
          </a:bodyPr>
          <a:lstStyle/>
          <a:p>
            <a:r>
              <a:rPr lang="de-DE" sz="2800" b="1" dirty="0"/>
              <a:t>81,6%</a:t>
            </a:r>
          </a:p>
        </p:txBody>
      </p:sp>
      <p:sp>
        <p:nvSpPr>
          <p:cNvPr id="12" name="Pfeil nach rechts 11"/>
          <p:cNvSpPr/>
          <p:nvPr/>
        </p:nvSpPr>
        <p:spPr>
          <a:xfrm rot="18581836">
            <a:off x="3166781" y="2576311"/>
            <a:ext cx="1326877"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Pfeil nach rechts 12"/>
          <p:cNvSpPr/>
          <p:nvPr/>
        </p:nvSpPr>
        <p:spPr>
          <a:xfrm rot="2304501">
            <a:off x="3153301" y="4060411"/>
            <a:ext cx="1306075"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Pfeil nach rechts 13"/>
          <p:cNvSpPr/>
          <p:nvPr/>
        </p:nvSpPr>
        <p:spPr>
          <a:xfrm>
            <a:off x="3602349" y="3325634"/>
            <a:ext cx="681619"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Pfeil nach rechts 14"/>
          <p:cNvSpPr/>
          <p:nvPr/>
        </p:nvSpPr>
        <p:spPr>
          <a:xfrm rot="18581836">
            <a:off x="5922093" y="2576311"/>
            <a:ext cx="1326877"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Pfeil nach rechts 15"/>
          <p:cNvSpPr/>
          <p:nvPr/>
        </p:nvSpPr>
        <p:spPr>
          <a:xfrm rot="2304501">
            <a:off x="5908613" y="4060411"/>
            <a:ext cx="1306075"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Pfeil nach rechts 16"/>
          <p:cNvSpPr/>
          <p:nvPr/>
        </p:nvSpPr>
        <p:spPr>
          <a:xfrm>
            <a:off x="6357661" y="3325634"/>
            <a:ext cx="681619"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4964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1600200"/>
            <a:ext cx="7715200" cy="4525963"/>
          </a:xfrm>
        </p:spPr>
        <p:txBody>
          <a:bodyPr/>
          <a:lstStyle/>
          <a:p>
            <a:pPr marL="0" indent="0">
              <a:buNone/>
            </a:pPr>
            <a:r>
              <a:rPr lang="de-DE" dirty="0" smtClean="0"/>
              <a:t>Was mache ich …</a:t>
            </a:r>
          </a:p>
          <a:p>
            <a:pPr marL="0" indent="0">
              <a:buNone/>
            </a:pPr>
            <a:r>
              <a:rPr lang="de-DE" dirty="0" smtClean="0"/>
              <a:t>Was geht im .NET Umfeld …</a:t>
            </a:r>
          </a:p>
          <a:p>
            <a:pPr marL="0" indent="0">
              <a:buNone/>
            </a:pPr>
            <a:r>
              <a:rPr lang="de-DE" dirty="0" smtClean="0"/>
              <a:t>Warum Multi-Plattform …</a:t>
            </a:r>
          </a:p>
          <a:p>
            <a:pPr marL="0" indent="0">
              <a:buNone/>
            </a:pPr>
            <a:r>
              <a:rPr lang="de-DE" b="1" dirty="0" smtClean="0"/>
              <a:t>Warum .NET…</a:t>
            </a:r>
          </a:p>
          <a:p>
            <a:pPr marL="0" indent="0">
              <a:buNone/>
            </a:pPr>
            <a:r>
              <a:rPr lang="de-DE" dirty="0" smtClean="0"/>
              <a:t>Wie geht‘s …</a:t>
            </a:r>
          </a:p>
          <a:p>
            <a:pPr marL="0" indent="0">
              <a:buNone/>
            </a:pPr>
            <a:r>
              <a:rPr lang="de-DE" dirty="0" smtClean="0"/>
              <a:t>Was tut weh …</a:t>
            </a:r>
          </a:p>
          <a:p>
            <a:pPr marL="0" indent="0">
              <a:buNone/>
            </a:pPr>
            <a:r>
              <a:rPr lang="de-DE" dirty="0" smtClean="0"/>
              <a:t>Will man das …</a:t>
            </a:r>
            <a:endParaRPr lang="de-DE" dirty="0"/>
          </a:p>
        </p:txBody>
      </p:sp>
      <p:sp>
        <p:nvSpPr>
          <p:cNvPr id="4" name="Titel 3"/>
          <p:cNvSpPr>
            <a:spLocks noGrp="1"/>
          </p:cNvSpPr>
          <p:nvPr>
            <p:ph type="title"/>
          </p:nvPr>
        </p:nvSpPr>
        <p:spPr/>
        <p:txBody>
          <a:bodyPr/>
          <a:lstStyle/>
          <a:p>
            <a:r>
              <a:rPr lang="de-DE" dirty="0" smtClean="0"/>
              <a:t>Roadmap…</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16668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2764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005064"/>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5157192"/>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16764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29552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2903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346050"/>
          </a:xfrm>
        </p:spPr>
        <p:txBody>
          <a:bodyPr>
            <a:normAutofit fontScale="90000"/>
          </a:bodyPr>
          <a:lstStyle/>
          <a:p>
            <a:r>
              <a:rPr lang="de-DE" dirty="0" smtClean="0"/>
              <a:t>Warum .NET ?</a:t>
            </a:r>
            <a:endParaRPr lang="de-DE" dirty="0"/>
          </a:p>
        </p:txBody>
      </p:sp>
      <p:sp>
        <p:nvSpPr>
          <p:cNvPr id="4" name="Textfeld 3"/>
          <p:cNvSpPr txBox="1"/>
          <p:nvPr/>
        </p:nvSpPr>
        <p:spPr>
          <a:xfrm>
            <a:off x="1187624" y="5721328"/>
            <a:ext cx="4785990" cy="369332"/>
          </a:xfrm>
          <a:prstGeom prst="rect">
            <a:avLst/>
          </a:prstGeom>
          <a:noFill/>
        </p:spPr>
        <p:txBody>
          <a:bodyPr wrap="none" rtlCol="0">
            <a:spAutoFit/>
          </a:bodyPr>
          <a:lstStyle/>
          <a:p>
            <a:r>
              <a:rPr lang="de-DE" dirty="0"/>
              <a:t>Quelle: </a:t>
            </a:r>
            <a:r>
              <a:rPr lang="de-DE" dirty="0">
                <a:hlinkClick r:id="rId2"/>
              </a:rPr>
              <a:t>http://xamarin.com</a:t>
            </a:r>
            <a:r>
              <a:rPr lang="de-DE" dirty="0" smtClean="0">
                <a:hlinkClick r:id="rId2"/>
              </a:rPr>
              <a:t>/</a:t>
            </a:r>
            <a:r>
              <a:rPr lang="de-DE" dirty="0" smtClean="0"/>
              <a:t> + Eigener Kram… ;o)</a:t>
            </a:r>
            <a:endParaRPr lang="de-DE"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0398" y="980727"/>
            <a:ext cx="295275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3370" y="980728"/>
            <a:ext cx="302895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2633464"/>
            <a:ext cx="301942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984" y="2255555"/>
            <a:ext cx="3000375"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6585" y="4348321"/>
            <a:ext cx="300037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22244" y="3994745"/>
            <a:ext cx="3037718"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uppieren 6"/>
          <p:cNvGrpSpPr/>
          <p:nvPr/>
        </p:nvGrpSpPr>
        <p:grpSpPr>
          <a:xfrm>
            <a:off x="1352704" y="2049189"/>
            <a:ext cx="3075280" cy="515715"/>
            <a:chOff x="1352704" y="2049189"/>
            <a:chExt cx="3075280" cy="515715"/>
          </a:xfrm>
        </p:grpSpPr>
        <p:sp>
          <p:nvSpPr>
            <p:cNvPr id="6" name="Abgerundetes Rechteck 5"/>
            <p:cNvSpPr/>
            <p:nvPr/>
          </p:nvSpPr>
          <p:spPr>
            <a:xfrm>
              <a:off x="1352704" y="2060848"/>
              <a:ext cx="2862000" cy="504056"/>
            </a:xfrm>
            <a:prstGeom prst="roundRect">
              <a:avLst>
                <a:gd name="adj" fmla="val 5581"/>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p:cNvSpPr txBox="1"/>
            <p:nvPr/>
          </p:nvSpPr>
          <p:spPr>
            <a:xfrm>
              <a:off x="2207757" y="2049189"/>
              <a:ext cx="2220227" cy="307777"/>
            </a:xfrm>
            <a:prstGeom prst="rect">
              <a:avLst/>
            </a:prstGeom>
            <a:noFill/>
          </p:spPr>
          <p:txBody>
            <a:bodyPr wrap="square" rtlCol="0">
              <a:spAutoFit/>
            </a:bodyPr>
            <a:lstStyle/>
            <a:p>
              <a:r>
                <a:rPr lang="de-DE" sz="1400" b="1" dirty="0"/>
                <a:t>+ Windows Phone 7</a:t>
              </a:r>
            </a:p>
          </p:txBody>
        </p:sp>
        <p:sp>
          <p:nvSpPr>
            <p:cNvPr id="14" name="Textfeld 13"/>
            <p:cNvSpPr txBox="1"/>
            <p:nvPr/>
          </p:nvSpPr>
          <p:spPr>
            <a:xfrm>
              <a:off x="2194841" y="2257127"/>
              <a:ext cx="1692964" cy="307777"/>
            </a:xfrm>
            <a:prstGeom prst="rect">
              <a:avLst/>
            </a:prstGeom>
            <a:noFill/>
          </p:spPr>
          <p:txBody>
            <a:bodyPr wrap="none" rtlCol="0">
              <a:spAutoFit/>
            </a:bodyPr>
            <a:lstStyle/>
            <a:p>
              <a:r>
                <a:rPr lang="de-DE" sz="1400" b="1" dirty="0"/>
                <a:t>+ </a:t>
              </a:r>
              <a:r>
                <a:rPr lang="de-DE" sz="1400" b="1" dirty="0" smtClean="0"/>
                <a:t>Silverlight/WPF/…</a:t>
              </a:r>
              <a:endParaRPr lang="de-DE" sz="1400" b="1" dirty="0"/>
            </a:p>
          </p:txBody>
        </p:sp>
      </p:grpSp>
      <p:grpSp>
        <p:nvGrpSpPr>
          <p:cNvPr id="9" name="Gruppieren 8"/>
          <p:cNvGrpSpPr/>
          <p:nvPr/>
        </p:nvGrpSpPr>
        <p:grpSpPr>
          <a:xfrm>
            <a:off x="4529016" y="3413760"/>
            <a:ext cx="3075280" cy="519296"/>
            <a:chOff x="4529016" y="3413760"/>
            <a:chExt cx="3075280" cy="519296"/>
          </a:xfrm>
        </p:grpSpPr>
        <p:sp>
          <p:nvSpPr>
            <p:cNvPr id="19" name="Abgerundetes Rechteck 18"/>
            <p:cNvSpPr/>
            <p:nvPr/>
          </p:nvSpPr>
          <p:spPr>
            <a:xfrm>
              <a:off x="4529016" y="3413760"/>
              <a:ext cx="2851200" cy="504056"/>
            </a:xfrm>
            <a:prstGeom prst="roundRect">
              <a:avLst>
                <a:gd name="adj" fmla="val 5581"/>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p:cNvSpPr txBox="1"/>
            <p:nvPr/>
          </p:nvSpPr>
          <p:spPr>
            <a:xfrm>
              <a:off x="5384069" y="3413760"/>
              <a:ext cx="2220227" cy="307777"/>
            </a:xfrm>
            <a:prstGeom prst="rect">
              <a:avLst/>
            </a:prstGeom>
            <a:noFill/>
          </p:spPr>
          <p:txBody>
            <a:bodyPr wrap="square" rtlCol="0">
              <a:spAutoFit/>
            </a:bodyPr>
            <a:lstStyle/>
            <a:p>
              <a:r>
                <a:rPr lang="de-DE" sz="1400" b="1" dirty="0"/>
                <a:t>+ Windows </a:t>
              </a:r>
              <a:r>
                <a:rPr lang="de-DE" sz="1400" b="1" dirty="0" smtClean="0"/>
                <a:t>Phone 7</a:t>
              </a:r>
              <a:endParaRPr lang="de-DE" sz="1400" b="1" dirty="0"/>
            </a:p>
          </p:txBody>
        </p:sp>
        <p:sp>
          <p:nvSpPr>
            <p:cNvPr id="21" name="Textfeld 20"/>
            <p:cNvSpPr txBox="1"/>
            <p:nvPr/>
          </p:nvSpPr>
          <p:spPr>
            <a:xfrm>
              <a:off x="5386745" y="3625279"/>
              <a:ext cx="1692964" cy="307777"/>
            </a:xfrm>
            <a:prstGeom prst="rect">
              <a:avLst/>
            </a:prstGeom>
            <a:noFill/>
          </p:spPr>
          <p:txBody>
            <a:bodyPr wrap="none" rtlCol="0">
              <a:spAutoFit/>
            </a:bodyPr>
            <a:lstStyle/>
            <a:p>
              <a:r>
                <a:rPr lang="de-DE" sz="1400" b="1" dirty="0"/>
                <a:t>+ </a:t>
              </a:r>
              <a:r>
                <a:rPr lang="de-DE" sz="1400" b="1" dirty="0" smtClean="0"/>
                <a:t>Silverlight/WPF/…</a:t>
              </a:r>
              <a:endParaRPr lang="de-DE" sz="1400" b="1" dirty="0"/>
            </a:p>
          </p:txBody>
        </p:sp>
      </p:grpSp>
      <p:grpSp>
        <p:nvGrpSpPr>
          <p:cNvPr id="8" name="Gruppieren 7"/>
          <p:cNvGrpSpPr/>
          <p:nvPr/>
        </p:nvGrpSpPr>
        <p:grpSpPr>
          <a:xfrm>
            <a:off x="1361008" y="3783458"/>
            <a:ext cx="2862000" cy="523220"/>
            <a:chOff x="1361008" y="3783458"/>
            <a:chExt cx="2862000" cy="523220"/>
          </a:xfrm>
        </p:grpSpPr>
        <p:sp>
          <p:nvSpPr>
            <p:cNvPr id="22" name="Abgerundetes Rechteck 21"/>
            <p:cNvSpPr/>
            <p:nvPr/>
          </p:nvSpPr>
          <p:spPr>
            <a:xfrm>
              <a:off x="1361008" y="3792418"/>
              <a:ext cx="2862000" cy="504056"/>
            </a:xfrm>
            <a:prstGeom prst="roundRect">
              <a:avLst>
                <a:gd name="adj" fmla="val 5581"/>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p:cNvSpPr txBox="1"/>
            <p:nvPr/>
          </p:nvSpPr>
          <p:spPr>
            <a:xfrm>
              <a:off x="2207757" y="3783458"/>
              <a:ext cx="1377300" cy="523220"/>
            </a:xfrm>
            <a:prstGeom prst="rect">
              <a:avLst/>
            </a:prstGeom>
            <a:noFill/>
          </p:spPr>
          <p:txBody>
            <a:bodyPr wrap="none" rtlCol="0">
              <a:spAutoFit/>
            </a:bodyPr>
            <a:lstStyle/>
            <a:p>
              <a:r>
                <a:rPr lang="de-DE" sz="1400" b="1" dirty="0"/>
                <a:t>+ Unit </a:t>
              </a:r>
              <a:r>
                <a:rPr lang="de-DE" sz="1400" b="1" dirty="0" smtClean="0"/>
                <a:t>Tests</a:t>
              </a:r>
              <a:endParaRPr lang="de-DE" sz="1400" b="1" dirty="0"/>
            </a:p>
            <a:p>
              <a:r>
                <a:rPr lang="de-DE" sz="1400" b="1" dirty="0" smtClean="0"/>
                <a:t>+ BDD / TDD /…</a:t>
              </a:r>
            </a:p>
          </p:txBody>
        </p:sp>
      </p:grpSp>
      <p:grpSp>
        <p:nvGrpSpPr>
          <p:cNvPr id="10" name="Gruppieren 9"/>
          <p:cNvGrpSpPr/>
          <p:nvPr/>
        </p:nvGrpSpPr>
        <p:grpSpPr>
          <a:xfrm>
            <a:off x="4521396" y="5104792"/>
            <a:ext cx="2869200" cy="519433"/>
            <a:chOff x="4521396" y="5104792"/>
            <a:chExt cx="2869200" cy="519433"/>
          </a:xfrm>
        </p:grpSpPr>
        <p:sp>
          <p:nvSpPr>
            <p:cNvPr id="23" name="Abgerundetes Rechteck 22"/>
            <p:cNvSpPr/>
            <p:nvPr/>
          </p:nvSpPr>
          <p:spPr>
            <a:xfrm>
              <a:off x="4521396" y="5104792"/>
              <a:ext cx="2869200" cy="504056"/>
            </a:xfrm>
            <a:prstGeom prst="roundRect">
              <a:avLst>
                <a:gd name="adj" fmla="val 5581"/>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a:off x="5409808" y="5316448"/>
              <a:ext cx="1437317" cy="307777"/>
            </a:xfrm>
            <a:prstGeom prst="rect">
              <a:avLst/>
            </a:prstGeom>
            <a:noFill/>
          </p:spPr>
          <p:txBody>
            <a:bodyPr wrap="none" rtlCol="0">
              <a:spAutoFit/>
            </a:bodyPr>
            <a:lstStyle/>
            <a:p>
              <a:r>
                <a:rPr lang="de-DE" sz="1400" b="1" dirty="0" smtClean="0"/>
                <a:t>+ WP7 </a:t>
              </a:r>
              <a:r>
                <a:rPr lang="de-DE" sz="1400" b="1" dirty="0" err="1" smtClean="0"/>
                <a:t>Profiler</a:t>
              </a:r>
              <a:r>
                <a:rPr lang="de-DE" sz="1400" b="1" dirty="0" smtClean="0"/>
                <a:t>,…</a:t>
              </a:r>
              <a:endParaRPr lang="de-DE" sz="1400" b="1" dirty="0"/>
            </a:p>
          </p:txBody>
        </p:sp>
        <p:sp>
          <p:nvSpPr>
            <p:cNvPr id="24" name="Textfeld 23"/>
            <p:cNvSpPr txBox="1"/>
            <p:nvPr/>
          </p:nvSpPr>
          <p:spPr>
            <a:xfrm>
              <a:off x="5406661" y="5104792"/>
              <a:ext cx="1932452" cy="307777"/>
            </a:xfrm>
            <a:prstGeom prst="rect">
              <a:avLst/>
            </a:prstGeom>
            <a:noFill/>
          </p:spPr>
          <p:txBody>
            <a:bodyPr wrap="none" rtlCol="0">
              <a:spAutoFit/>
            </a:bodyPr>
            <a:lstStyle/>
            <a:p>
              <a:r>
                <a:rPr lang="de-DE" sz="1400" b="1" dirty="0" smtClean="0"/>
                <a:t>+ Visual Studio </a:t>
              </a:r>
              <a:r>
                <a:rPr lang="de-DE" sz="1400" b="1" dirty="0" err="1" smtClean="0"/>
                <a:t>for</a:t>
              </a:r>
              <a:r>
                <a:rPr lang="de-DE" sz="1400" b="1" dirty="0" smtClean="0"/>
                <a:t> WP7</a:t>
              </a:r>
              <a:endParaRPr lang="de-DE" sz="1400" b="1" dirty="0"/>
            </a:p>
          </p:txBody>
        </p:sp>
      </p:grpSp>
    </p:spTree>
    <p:extLst>
      <p:ext uri="{BB962C8B-B14F-4D97-AF65-F5344CB8AC3E}">
        <p14:creationId xmlns:p14="http://schemas.microsoft.com/office/powerpoint/2010/main" val="39441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05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5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05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05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5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Andere Frameworks</a:t>
            </a:r>
            <a:endParaRPr lang="de-DE" dirty="0"/>
          </a:p>
        </p:txBody>
      </p:sp>
      <p:sp>
        <p:nvSpPr>
          <p:cNvPr id="3" name="Inhaltsplatzhalter 2"/>
          <p:cNvSpPr>
            <a:spLocks noGrp="1"/>
          </p:cNvSpPr>
          <p:nvPr>
            <p:ph idx="1"/>
          </p:nvPr>
        </p:nvSpPr>
        <p:spPr/>
        <p:txBody>
          <a:bodyPr>
            <a:normAutofit/>
          </a:bodyPr>
          <a:lstStyle/>
          <a:p>
            <a:r>
              <a:rPr lang="de-DE" dirty="0" smtClean="0">
                <a:hlinkClick r:id="rId2"/>
              </a:rPr>
              <a:t>Unity</a:t>
            </a:r>
            <a:r>
              <a:rPr lang="de-DE" dirty="0" smtClean="0"/>
              <a:t> (Spiele Entwicklung C#,</a:t>
            </a:r>
            <a:r>
              <a:rPr lang="de-DE" dirty="0" err="1" smtClean="0"/>
              <a:t>Javascript,Boo</a:t>
            </a:r>
            <a:r>
              <a:rPr lang="de-DE" dirty="0" smtClean="0"/>
              <a:t>)</a:t>
            </a:r>
          </a:p>
          <a:p>
            <a:r>
              <a:rPr lang="de-DE" dirty="0" smtClean="0">
                <a:hlinkClick r:id="rId3"/>
              </a:rPr>
              <a:t>PhoneGap</a:t>
            </a:r>
            <a:r>
              <a:rPr lang="de-DE" dirty="0" smtClean="0"/>
              <a:t> – (JavaScript)</a:t>
            </a:r>
          </a:p>
          <a:p>
            <a:r>
              <a:rPr lang="de-DE" dirty="0" smtClean="0">
                <a:hlinkClick r:id="rId4"/>
              </a:rPr>
              <a:t>Appcelerator Titanium</a:t>
            </a:r>
            <a:r>
              <a:rPr lang="de-DE" dirty="0" smtClean="0"/>
              <a:t> – (</a:t>
            </a:r>
            <a:r>
              <a:rPr lang="de-DE" dirty="0" err="1" smtClean="0"/>
              <a:t>HTML,CSS,Javascript,Ruby,Python</a:t>
            </a:r>
            <a:r>
              <a:rPr lang="de-DE" dirty="0" smtClean="0"/>
              <a:t>) </a:t>
            </a:r>
          </a:p>
          <a:p>
            <a:r>
              <a:rPr lang="de-DE" dirty="0" smtClean="0">
                <a:hlinkClick r:id="rId5"/>
              </a:rPr>
              <a:t>7 </a:t>
            </a:r>
            <a:r>
              <a:rPr lang="de-DE" dirty="0">
                <a:hlinkClick r:id="rId5"/>
              </a:rPr>
              <a:t>Tools &amp; Frameworks für die mobile App-Entwicklung mit </a:t>
            </a:r>
            <a:r>
              <a:rPr lang="de-DE" dirty="0" smtClean="0">
                <a:hlinkClick r:id="rId5"/>
              </a:rPr>
              <a:t>Web-Technologien</a:t>
            </a:r>
            <a:endParaRPr lang="de-DE" dirty="0"/>
          </a:p>
          <a:p>
            <a:r>
              <a:rPr lang="de-DE" dirty="0" smtClean="0"/>
              <a:t>…</a:t>
            </a:r>
          </a:p>
        </p:txBody>
      </p:sp>
    </p:spTree>
    <p:extLst>
      <p:ext uri="{BB962C8B-B14F-4D97-AF65-F5344CB8AC3E}">
        <p14:creationId xmlns:p14="http://schemas.microsoft.com/office/powerpoint/2010/main" val="12676448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1600200"/>
            <a:ext cx="7715200" cy="4525963"/>
          </a:xfrm>
        </p:spPr>
        <p:txBody>
          <a:bodyPr/>
          <a:lstStyle/>
          <a:p>
            <a:pPr marL="0" indent="0">
              <a:buNone/>
            </a:pPr>
            <a:r>
              <a:rPr lang="de-DE" dirty="0" smtClean="0"/>
              <a:t>Was mache ich …</a:t>
            </a:r>
          </a:p>
          <a:p>
            <a:pPr marL="0" indent="0">
              <a:buNone/>
            </a:pPr>
            <a:r>
              <a:rPr lang="de-DE" dirty="0" smtClean="0"/>
              <a:t>Was geht im .NET Umfeld …</a:t>
            </a:r>
          </a:p>
          <a:p>
            <a:pPr marL="0" indent="0">
              <a:buNone/>
            </a:pPr>
            <a:r>
              <a:rPr lang="de-DE" dirty="0" smtClean="0"/>
              <a:t>Warum Multi-Plattform …</a:t>
            </a:r>
          </a:p>
          <a:p>
            <a:pPr marL="0" indent="0">
              <a:buNone/>
            </a:pPr>
            <a:r>
              <a:rPr lang="de-DE" dirty="0" smtClean="0"/>
              <a:t>Warum .NET…</a:t>
            </a:r>
          </a:p>
          <a:p>
            <a:pPr marL="0" indent="0">
              <a:buNone/>
            </a:pPr>
            <a:r>
              <a:rPr lang="de-DE" b="1" dirty="0" smtClean="0"/>
              <a:t>Wie geht‘s …</a:t>
            </a:r>
          </a:p>
          <a:p>
            <a:pPr marL="0" indent="0">
              <a:buNone/>
            </a:pPr>
            <a:r>
              <a:rPr lang="de-DE" dirty="0" smtClean="0"/>
              <a:t>Was tut weh …</a:t>
            </a:r>
          </a:p>
          <a:p>
            <a:pPr marL="0" indent="0">
              <a:buNone/>
            </a:pPr>
            <a:r>
              <a:rPr lang="de-DE" dirty="0" smtClean="0"/>
              <a:t>Will man das …</a:t>
            </a:r>
            <a:endParaRPr lang="de-DE" dirty="0"/>
          </a:p>
        </p:txBody>
      </p:sp>
      <p:sp>
        <p:nvSpPr>
          <p:cNvPr id="4" name="Titel 3"/>
          <p:cNvSpPr>
            <a:spLocks noGrp="1"/>
          </p:cNvSpPr>
          <p:nvPr>
            <p:ph type="title"/>
          </p:nvPr>
        </p:nvSpPr>
        <p:spPr/>
        <p:txBody>
          <a:bodyPr/>
          <a:lstStyle/>
          <a:p>
            <a:r>
              <a:rPr lang="de-DE" dirty="0" smtClean="0"/>
              <a:t>Roadmap…</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16668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2764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005064"/>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5157192"/>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16764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29552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4680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bgerundetes Rechteck 8"/>
          <p:cNvSpPr/>
          <p:nvPr/>
        </p:nvSpPr>
        <p:spPr>
          <a:xfrm>
            <a:off x="251520" y="1420135"/>
            <a:ext cx="4104456" cy="305884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107504" y="58614"/>
            <a:ext cx="8928992" cy="706090"/>
          </a:xfrm>
        </p:spPr>
        <p:txBody>
          <a:bodyPr>
            <a:noAutofit/>
          </a:bodyPr>
          <a:lstStyle/>
          <a:p>
            <a:r>
              <a:rPr lang="de-DE" sz="3600" dirty="0" smtClean="0"/>
              <a:t>Was benutze ich für die Entwicklung ?</a:t>
            </a:r>
            <a:endParaRPr lang="de-DE" sz="36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693" y="3201468"/>
            <a:ext cx="13716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952" y="5075941"/>
            <a:ext cx="845193" cy="1041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1506" y="1586649"/>
            <a:ext cx="1402765" cy="1238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descr="http://t0.gstatic.com/images?q=tbn:ANd9GcRjUnmcWvD4zDOWBh_loZKBc1OaOLGKwNck9bgNHAnHs61qhow7V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1956" y="3513656"/>
            <a:ext cx="1524000" cy="8096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Vollbild anzeigen">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9056" y="2760462"/>
            <a:ext cx="1104900" cy="762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32376" y="1697378"/>
            <a:ext cx="683518" cy="683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61409" y="2333275"/>
            <a:ext cx="845372" cy="73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77571" y="3344082"/>
            <a:ext cx="611280" cy="76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82954" y="1971847"/>
            <a:ext cx="1089472" cy="42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24043" y="2594276"/>
            <a:ext cx="520495" cy="527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26267" y="3530088"/>
            <a:ext cx="425501" cy="7026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2964" y="3515793"/>
            <a:ext cx="676275" cy="676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589918" y="3561231"/>
            <a:ext cx="416778" cy="714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119079" y="5263752"/>
            <a:ext cx="655629" cy="65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 name="Picture 21"/>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638145" y="4695005"/>
            <a:ext cx="634752" cy="634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bgerundetes Rechteck 3"/>
          <p:cNvSpPr/>
          <p:nvPr/>
        </p:nvSpPr>
        <p:spPr>
          <a:xfrm>
            <a:off x="4686222" y="5504620"/>
            <a:ext cx="1504611" cy="41857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de-DE"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SVNBridge</a:t>
            </a:r>
            <a:endParaRPr lang="de-DE"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Nach oben gebogener Pfeil 6"/>
          <p:cNvSpPr/>
          <p:nvPr/>
        </p:nvSpPr>
        <p:spPr>
          <a:xfrm rot="16200000" flipH="1">
            <a:off x="6610145" y="4367677"/>
            <a:ext cx="1108286" cy="1584176"/>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48" name="Picture 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133085" y="1685835"/>
            <a:ext cx="610884"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9" name="Picture 2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99472" y="1635544"/>
            <a:ext cx="623481" cy="80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1" name="Picture 27"/>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32782" y="1586649"/>
            <a:ext cx="765825" cy="80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2" name="Picture 28"/>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099472" y="2585870"/>
            <a:ext cx="520452" cy="52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 name="Picture 30" descr="http://t1.gstatic.com/images?q=tbn:ANd9GcT7w3SJrORD7LfAX9n-A4uREB8R1VC8UU3z0JnGi_ebjkCqp2aw"/>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955521" y="2706546"/>
            <a:ext cx="644779" cy="644779"/>
          </a:xfrm>
          <a:prstGeom prst="rect">
            <a:avLst/>
          </a:prstGeom>
          <a:noFill/>
          <a:extLst>
            <a:ext uri="{909E8E84-426E-40DD-AFC4-6F175D3DCCD1}">
              <a14:hiddenFill xmlns:a14="http://schemas.microsoft.com/office/drawing/2010/main">
                <a:solidFill>
                  <a:srgbClr val="FFFFFF"/>
                </a:solidFill>
              </a14:hiddenFill>
            </a:ext>
          </a:extLst>
        </p:spPr>
      </p:pic>
      <p:pic>
        <p:nvPicPr>
          <p:cNvPr id="1055" name="Picture 3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148204" y="73862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6" name="Picture 3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43467" y="714355"/>
            <a:ext cx="1743075"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7" name="Picture 33"/>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613297" y="788590"/>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8" name="Picture 34"/>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3814810" y="2492466"/>
            <a:ext cx="331658" cy="628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Abgerundetes Rechteck 40"/>
          <p:cNvSpPr/>
          <p:nvPr/>
        </p:nvSpPr>
        <p:spPr>
          <a:xfrm>
            <a:off x="4836828" y="1415621"/>
            <a:ext cx="4104456" cy="30633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Nach oben gebogener Pfeil 41"/>
          <p:cNvSpPr/>
          <p:nvPr/>
        </p:nvSpPr>
        <p:spPr>
          <a:xfrm rot="5400000">
            <a:off x="1497577" y="4367676"/>
            <a:ext cx="1108286" cy="1584176"/>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Abgerundetes Rechteck 42"/>
          <p:cNvSpPr/>
          <p:nvPr/>
        </p:nvSpPr>
        <p:spPr>
          <a:xfrm>
            <a:off x="2903293" y="4605620"/>
            <a:ext cx="3396899" cy="15121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82951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5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3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5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3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0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3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5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5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05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04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03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02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1045"/>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1041"/>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7" grpId="0" animBg="1"/>
      <p:bldP spid="41" grpId="0" animBg="1"/>
      <p:bldP spid="42" grpId="0" animBg="1"/>
      <p:bldP spid="4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Mobile .NET App </a:t>
            </a:r>
            <a:r>
              <a:rPr lang="de-DE" dirty="0" err="1" smtClean="0"/>
              <a:t>Dev</a:t>
            </a:r>
            <a:r>
              <a:rPr lang="de-DE" dirty="0"/>
              <a:t>.</a:t>
            </a:r>
            <a:r>
              <a:rPr lang="de-DE" dirty="0" smtClean="0"/>
              <a:t> Cycle</a:t>
            </a:r>
            <a:endParaRPr lang="de-DE" dirty="0"/>
          </a:p>
        </p:txBody>
      </p:sp>
      <p:sp>
        <p:nvSpPr>
          <p:cNvPr id="5" name="Pfeil nach rechts 4"/>
          <p:cNvSpPr/>
          <p:nvPr/>
        </p:nvSpPr>
        <p:spPr>
          <a:xfrm>
            <a:off x="935832" y="2854847"/>
            <a:ext cx="288031" cy="262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Pfeil nach rechts 27"/>
          <p:cNvSpPr/>
          <p:nvPr/>
        </p:nvSpPr>
        <p:spPr>
          <a:xfrm>
            <a:off x="1833463" y="2854847"/>
            <a:ext cx="288031" cy="262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Pfeil nach rechts 28"/>
          <p:cNvSpPr/>
          <p:nvPr/>
        </p:nvSpPr>
        <p:spPr>
          <a:xfrm>
            <a:off x="3323340" y="2479220"/>
            <a:ext cx="1027499" cy="262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Pfeil nach rechts 29"/>
          <p:cNvSpPr/>
          <p:nvPr/>
        </p:nvSpPr>
        <p:spPr>
          <a:xfrm rot="5400000">
            <a:off x="5029895" y="3614311"/>
            <a:ext cx="984952" cy="262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Pfeil nach rechts 30"/>
          <p:cNvSpPr/>
          <p:nvPr/>
        </p:nvSpPr>
        <p:spPr>
          <a:xfrm rot="2707820">
            <a:off x="6876256" y="3446894"/>
            <a:ext cx="288031" cy="262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7193" name="Gruppieren 7192"/>
          <p:cNvGrpSpPr/>
          <p:nvPr/>
        </p:nvGrpSpPr>
        <p:grpSpPr>
          <a:xfrm>
            <a:off x="2789635" y="2160738"/>
            <a:ext cx="3942605" cy="2492398"/>
            <a:chOff x="2789635" y="2160738"/>
            <a:chExt cx="3942605" cy="2492398"/>
          </a:xfrm>
        </p:grpSpPr>
        <p:cxnSp>
          <p:nvCxnSpPr>
            <p:cNvPr id="7" name="Gerade Verbindung mit Pfeil 6"/>
            <p:cNvCxnSpPr/>
            <p:nvPr/>
          </p:nvCxnSpPr>
          <p:spPr>
            <a:xfrm flipH="1" flipV="1">
              <a:off x="3297159" y="3067312"/>
              <a:ext cx="3435081" cy="15858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p:cNvCxnSpPr/>
            <p:nvPr/>
          </p:nvCxnSpPr>
          <p:spPr>
            <a:xfrm flipH="1" flipV="1">
              <a:off x="3233153" y="3235757"/>
              <a:ext cx="1742940" cy="11206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p:cNvCxnSpPr/>
            <p:nvPr/>
          </p:nvCxnSpPr>
          <p:spPr>
            <a:xfrm flipH="1">
              <a:off x="3233153" y="2160738"/>
              <a:ext cx="1171615" cy="3184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Gerade Verbindung mit Pfeil 45"/>
            <p:cNvCxnSpPr/>
            <p:nvPr/>
          </p:nvCxnSpPr>
          <p:spPr>
            <a:xfrm flipV="1">
              <a:off x="2789635" y="3369729"/>
              <a:ext cx="1" cy="4408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48" name="Pfeil nach rechts 47"/>
          <p:cNvSpPr/>
          <p:nvPr/>
        </p:nvSpPr>
        <p:spPr>
          <a:xfrm rot="5400000">
            <a:off x="2826651" y="3462191"/>
            <a:ext cx="358479" cy="262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7169" name="Gruppieren 7168"/>
          <p:cNvGrpSpPr/>
          <p:nvPr/>
        </p:nvGrpSpPr>
        <p:grpSpPr>
          <a:xfrm>
            <a:off x="1619672" y="3846119"/>
            <a:ext cx="2108206" cy="2116086"/>
            <a:chOff x="1619672" y="3846119"/>
            <a:chExt cx="2108206" cy="2116086"/>
          </a:xfrm>
        </p:grpSpPr>
        <p:pic>
          <p:nvPicPr>
            <p:cNvPr id="4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0801" y="3846119"/>
              <a:ext cx="1089472" cy="42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4369" y="4356408"/>
              <a:ext cx="1447511" cy="123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feld 24"/>
            <p:cNvSpPr txBox="1"/>
            <p:nvPr/>
          </p:nvSpPr>
          <p:spPr>
            <a:xfrm>
              <a:off x="1619672" y="5592873"/>
              <a:ext cx="2108206" cy="369332"/>
            </a:xfrm>
            <a:prstGeom prst="rect">
              <a:avLst/>
            </a:prstGeom>
            <a:noFill/>
          </p:spPr>
          <p:txBody>
            <a:bodyPr wrap="none" rtlCol="0">
              <a:spAutoFit/>
            </a:bodyPr>
            <a:lstStyle/>
            <a:p>
              <a:r>
                <a:rPr lang="de-DE" dirty="0" smtClean="0"/>
                <a:t>Backend + Unit Tests</a:t>
              </a:r>
              <a:endParaRPr lang="de-DE" dirty="0"/>
            </a:p>
          </p:txBody>
        </p:sp>
      </p:grpSp>
      <p:grpSp>
        <p:nvGrpSpPr>
          <p:cNvPr id="7190" name="Gruppieren 7189"/>
          <p:cNvGrpSpPr/>
          <p:nvPr/>
        </p:nvGrpSpPr>
        <p:grpSpPr>
          <a:xfrm>
            <a:off x="4568120" y="1117785"/>
            <a:ext cx="2289356" cy="2273847"/>
            <a:chOff x="4568120" y="1117785"/>
            <a:chExt cx="2289356" cy="2273847"/>
          </a:xfrm>
        </p:grpSpPr>
        <p:pic>
          <p:nvPicPr>
            <p:cNvPr id="7181"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8120" y="1628801"/>
              <a:ext cx="1758462" cy="1063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2"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78564" y="2006029"/>
              <a:ext cx="1315907" cy="1061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3"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66937" y="2318062"/>
              <a:ext cx="574607" cy="1073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7849" y="1117785"/>
              <a:ext cx="1226909" cy="449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Textfeld 55"/>
            <p:cNvSpPr txBox="1"/>
            <p:nvPr/>
          </p:nvSpPr>
          <p:spPr>
            <a:xfrm>
              <a:off x="6467626" y="1571448"/>
              <a:ext cx="389850" cy="369332"/>
            </a:xfrm>
            <a:prstGeom prst="rect">
              <a:avLst/>
            </a:prstGeom>
            <a:noFill/>
          </p:spPr>
          <p:txBody>
            <a:bodyPr wrap="none" rtlCol="0">
              <a:spAutoFit/>
            </a:bodyPr>
            <a:lstStyle/>
            <a:p>
              <a:r>
                <a:rPr lang="de-DE" dirty="0" smtClean="0"/>
                <a:t>UI</a:t>
              </a:r>
              <a:endParaRPr lang="de-DE" dirty="0"/>
            </a:p>
          </p:txBody>
        </p:sp>
      </p:grpSp>
      <p:grpSp>
        <p:nvGrpSpPr>
          <p:cNvPr id="7191" name="Gruppieren 7190"/>
          <p:cNvGrpSpPr/>
          <p:nvPr/>
        </p:nvGrpSpPr>
        <p:grpSpPr>
          <a:xfrm>
            <a:off x="6732240" y="3340187"/>
            <a:ext cx="2073281" cy="2484748"/>
            <a:chOff x="6732240" y="3340187"/>
            <a:chExt cx="2073281" cy="2484748"/>
          </a:xfrm>
        </p:grpSpPr>
        <p:pic>
          <p:nvPicPr>
            <p:cNvPr id="23" name="Picture 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56257" y="3340187"/>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7" name="Picture 1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32240" y="3907669"/>
              <a:ext cx="1599552" cy="1145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8" name="Picture 2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2" y="4293520"/>
              <a:ext cx="1678068" cy="1144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9" name="Picture 2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8089634" y="4653136"/>
              <a:ext cx="608706" cy="117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Textfeld 56"/>
            <p:cNvSpPr txBox="1"/>
            <p:nvPr/>
          </p:nvSpPr>
          <p:spPr>
            <a:xfrm>
              <a:off x="8415671" y="3786576"/>
              <a:ext cx="389850" cy="369332"/>
            </a:xfrm>
            <a:prstGeom prst="rect">
              <a:avLst/>
            </a:prstGeom>
            <a:noFill/>
          </p:spPr>
          <p:txBody>
            <a:bodyPr wrap="none" rtlCol="0">
              <a:spAutoFit/>
            </a:bodyPr>
            <a:lstStyle/>
            <a:p>
              <a:r>
                <a:rPr lang="de-DE" dirty="0" smtClean="0"/>
                <a:t>UI</a:t>
              </a:r>
              <a:endParaRPr lang="de-DE" dirty="0"/>
            </a:p>
          </p:txBody>
        </p:sp>
      </p:grpSp>
      <p:grpSp>
        <p:nvGrpSpPr>
          <p:cNvPr id="7192" name="Gruppieren 7191"/>
          <p:cNvGrpSpPr/>
          <p:nvPr/>
        </p:nvGrpSpPr>
        <p:grpSpPr>
          <a:xfrm>
            <a:off x="3918780" y="4437151"/>
            <a:ext cx="2741452" cy="1605856"/>
            <a:chOff x="3918780" y="4437151"/>
            <a:chExt cx="2741452" cy="1605856"/>
          </a:xfrm>
        </p:grpSpPr>
        <p:pic>
          <p:nvPicPr>
            <p:cNvPr id="21" name="Picture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18780" y="4765048"/>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4"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5890" y="4437151"/>
              <a:ext cx="1447511" cy="123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5" name="Picture 1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976092" y="4765009"/>
              <a:ext cx="1491534" cy="1193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86" name="Picture 1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79595" y="5304224"/>
              <a:ext cx="480637" cy="738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feld 57"/>
            <p:cNvSpPr txBox="1"/>
            <p:nvPr/>
          </p:nvSpPr>
          <p:spPr>
            <a:xfrm>
              <a:off x="4082112" y="5455603"/>
              <a:ext cx="389850" cy="369332"/>
            </a:xfrm>
            <a:prstGeom prst="rect">
              <a:avLst/>
            </a:prstGeom>
            <a:noFill/>
          </p:spPr>
          <p:txBody>
            <a:bodyPr wrap="none" rtlCol="0">
              <a:spAutoFit/>
            </a:bodyPr>
            <a:lstStyle/>
            <a:p>
              <a:r>
                <a:rPr lang="de-DE" dirty="0" smtClean="0"/>
                <a:t>UI</a:t>
              </a:r>
              <a:endParaRPr lang="de-DE" dirty="0"/>
            </a:p>
          </p:txBody>
        </p:sp>
      </p:grpSp>
      <p:grpSp>
        <p:nvGrpSpPr>
          <p:cNvPr id="27" name="Gruppieren 26"/>
          <p:cNvGrpSpPr/>
          <p:nvPr/>
        </p:nvGrpSpPr>
        <p:grpSpPr>
          <a:xfrm>
            <a:off x="1148384" y="2614728"/>
            <a:ext cx="745397" cy="1031492"/>
            <a:chOff x="1148384" y="2614728"/>
            <a:chExt cx="745397" cy="1031492"/>
          </a:xfrm>
        </p:grpSpPr>
        <p:pic>
          <p:nvPicPr>
            <p:cNvPr id="15" name="Picture 11" descr="C:\Users\Bruder\AppData\Local\Microsoft\Windows\Temporary Internet Files\Content.IE5\QW1BEN62\MM900283618[1].gif"/>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1223863" y="2614728"/>
              <a:ext cx="609600" cy="638175"/>
            </a:xfrm>
            <a:prstGeom prst="rect">
              <a:avLst/>
            </a:prstGeom>
            <a:noFill/>
            <a:extLst>
              <a:ext uri="{909E8E84-426E-40DD-AFC4-6F175D3DCCD1}">
                <a14:hiddenFill xmlns:a14="http://schemas.microsoft.com/office/drawing/2010/main">
                  <a:solidFill>
                    <a:srgbClr val="FFFFFF"/>
                  </a:solidFill>
                </a14:hiddenFill>
              </a:ext>
            </a:extLst>
          </p:spPr>
        </p:pic>
        <p:sp>
          <p:nvSpPr>
            <p:cNvPr id="60" name="Textfeld 59"/>
            <p:cNvSpPr txBox="1"/>
            <p:nvPr/>
          </p:nvSpPr>
          <p:spPr>
            <a:xfrm>
              <a:off x="1148384" y="3276888"/>
              <a:ext cx="745397" cy="369332"/>
            </a:xfrm>
            <a:prstGeom prst="rect">
              <a:avLst/>
            </a:prstGeom>
            <a:noFill/>
          </p:spPr>
          <p:txBody>
            <a:bodyPr wrap="none" rtlCol="0">
              <a:spAutoFit/>
            </a:bodyPr>
            <a:lstStyle/>
            <a:p>
              <a:r>
                <a:rPr lang="de-DE" dirty="0" err="1" smtClean="0"/>
                <a:t>Scope</a:t>
              </a:r>
              <a:endParaRPr lang="de-DE" dirty="0"/>
            </a:p>
          </p:txBody>
        </p:sp>
      </p:grpSp>
      <p:grpSp>
        <p:nvGrpSpPr>
          <p:cNvPr id="26" name="Gruppieren 25"/>
          <p:cNvGrpSpPr/>
          <p:nvPr/>
        </p:nvGrpSpPr>
        <p:grpSpPr>
          <a:xfrm>
            <a:off x="127697" y="2109888"/>
            <a:ext cx="1255472" cy="1125869"/>
            <a:chOff x="127697" y="2109888"/>
            <a:chExt cx="1255472" cy="1125869"/>
          </a:xfrm>
        </p:grpSpPr>
        <p:pic>
          <p:nvPicPr>
            <p:cNvPr id="7172" name="Picture 4" descr="C:\Users\Bruder\AppData\Local\Microsoft\Windows\Temporary Internet Files\Content.IE5\QW1BEN62\MC900441521[1].wmf"/>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79513" y="2492897"/>
              <a:ext cx="720080" cy="742860"/>
            </a:xfrm>
            <a:prstGeom prst="rect">
              <a:avLst/>
            </a:prstGeom>
            <a:noFill/>
            <a:extLst>
              <a:ext uri="{909E8E84-426E-40DD-AFC4-6F175D3DCCD1}">
                <a14:hiddenFill xmlns:a14="http://schemas.microsoft.com/office/drawing/2010/main">
                  <a:solidFill>
                    <a:srgbClr val="FFFFFF"/>
                  </a:solidFill>
                </a14:hiddenFill>
              </a:ext>
            </a:extLst>
          </p:spPr>
        </p:pic>
        <p:sp>
          <p:nvSpPr>
            <p:cNvPr id="61" name="Textfeld 60"/>
            <p:cNvSpPr txBox="1"/>
            <p:nvPr/>
          </p:nvSpPr>
          <p:spPr>
            <a:xfrm>
              <a:off x="127697" y="2109888"/>
              <a:ext cx="1255472" cy="369332"/>
            </a:xfrm>
            <a:prstGeom prst="rect">
              <a:avLst/>
            </a:prstGeom>
            <a:noFill/>
          </p:spPr>
          <p:txBody>
            <a:bodyPr wrap="none" rtlCol="0">
              <a:spAutoFit/>
            </a:bodyPr>
            <a:lstStyle/>
            <a:p>
              <a:r>
                <a:rPr lang="de-DE" dirty="0" smtClean="0"/>
                <a:t>Idee/Vision</a:t>
              </a:r>
              <a:endParaRPr lang="de-DE" dirty="0"/>
            </a:p>
          </p:txBody>
        </p:sp>
      </p:grpSp>
      <p:grpSp>
        <p:nvGrpSpPr>
          <p:cNvPr id="7168" name="Gruppieren 7167"/>
          <p:cNvGrpSpPr/>
          <p:nvPr/>
        </p:nvGrpSpPr>
        <p:grpSpPr>
          <a:xfrm>
            <a:off x="1974897" y="1846566"/>
            <a:ext cx="1697837" cy="1858921"/>
            <a:chOff x="1974897" y="1846566"/>
            <a:chExt cx="1697837" cy="1858921"/>
          </a:xfrm>
        </p:grpSpPr>
        <p:pic>
          <p:nvPicPr>
            <p:cNvPr id="7180" name="Picture 1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195736" y="2561893"/>
              <a:ext cx="883394" cy="71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9" name="Picture 11" descr="C:\Users\Bruder\AppData\Local\Microsoft\Windows\Temporary Internet Files\Content.IE5\QW1BEN62\MM900283618[1].gif"/>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2027833" y="3067312"/>
              <a:ext cx="609600" cy="638175"/>
            </a:xfrm>
            <a:prstGeom prst="rect">
              <a:avLst/>
            </a:prstGeom>
            <a:noFill/>
            <a:extLst>
              <a:ext uri="{909E8E84-426E-40DD-AFC4-6F175D3DCCD1}">
                <a14:hiddenFill xmlns:a14="http://schemas.microsoft.com/office/drawing/2010/main">
                  <a:solidFill>
                    <a:srgbClr val="FFFFFF"/>
                  </a:solidFill>
                </a14:hiddenFill>
              </a:ext>
            </a:extLst>
          </p:spPr>
        </p:pic>
        <p:sp>
          <p:nvSpPr>
            <p:cNvPr id="62" name="Textfeld 61"/>
            <p:cNvSpPr txBox="1"/>
            <p:nvPr/>
          </p:nvSpPr>
          <p:spPr>
            <a:xfrm>
              <a:off x="1974897" y="1846566"/>
              <a:ext cx="1697837" cy="646331"/>
            </a:xfrm>
            <a:prstGeom prst="rect">
              <a:avLst/>
            </a:prstGeom>
            <a:noFill/>
          </p:spPr>
          <p:txBody>
            <a:bodyPr wrap="none" rtlCol="0">
              <a:spAutoFit/>
            </a:bodyPr>
            <a:lstStyle/>
            <a:p>
              <a:r>
                <a:rPr lang="de-DE" dirty="0" smtClean="0"/>
                <a:t>Anforderungen/</a:t>
              </a:r>
            </a:p>
            <a:p>
              <a:r>
                <a:rPr lang="de-DE" dirty="0" smtClean="0"/>
                <a:t>Prototype</a:t>
              </a:r>
              <a:endParaRPr lang="de-DE" dirty="0"/>
            </a:p>
          </p:txBody>
        </p:sp>
      </p:grpSp>
    </p:spTree>
    <p:extLst>
      <p:ext uri="{BB962C8B-B14F-4D97-AF65-F5344CB8AC3E}">
        <p14:creationId xmlns:p14="http://schemas.microsoft.com/office/powerpoint/2010/main" val="375754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6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1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19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19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19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animBg="1"/>
      <p:bldP spid="29" grpId="0" animBg="1"/>
      <p:bldP spid="30" grpId="0" animBg="1"/>
      <p:bldP spid="31" grpId="0" animBg="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3199" y="188640"/>
            <a:ext cx="8229600" cy="424100"/>
          </a:xfrm>
        </p:spPr>
        <p:txBody>
          <a:bodyPr>
            <a:normAutofit fontScale="90000"/>
          </a:bodyPr>
          <a:lstStyle/>
          <a:p>
            <a:r>
              <a:rPr lang="de-DE" dirty="0" smtClean="0"/>
              <a:t>HFZ2 – Der Interne Aufbau</a:t>
            </a:r>
            <a:endParaRPr lang="de-DE" dirty="0"/>
          </a:p>
        </p:txBody>
      </p:sp>
      <p:sp>
        <p:nvSpPr>
          <p:cNvPr id="4" name="Rechteck 3"/>
          <p:cNvSpPr/>
          <p:nvPr/>
        </p:nvSpPr>
        <p:spPr>
          <a:xfrm>
            <a:off x="3560324" y="4164194"/>
            <a:ext cx="3243924" cy="885555"/>
          </a:xfrm>
          <a:prstGeom prst="rect">
            <a:avLst/>
          </a:prstGeom>
          <a:ln w="9525"/>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gn="ctr"/>
            <a:endParaRPr lang="de-DE"/>
          </a:p>
        </p:txBody>
      </p:sp>
      <p:sp>
        <p:nvSpPr>
          <p:cNvPr id="5" name="Rechteck 4"/>
          <p:cNvSpPr/>
          <p:nvPr/>
        </p:nvSpPr>
        <p:spPr>
          <a:xfrm>
            <a:off x="3560324" y="2803599"/>
            <a:ext cx="3243924" cy="1303701"/>
          </a:xfrm>
          <a:prstGeom prst="rect">
            <a:avLst/>
          </a:prstGeom>
          <a:ln w="9525"/>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6" name="Rechteck 5"/>
          <p:cNvSpPr/>
          <p:nvPr/>
        </p:nvSpPr>
        <p:spPr>
          <a:xfrm>
            <a:off x="3560324" y="1735031"/>
            <a:ext cx="3243924" cy="1008112"/>
          </a:xfrm>
          <a:prstGeom prst="rect">
            <a:avLst/>
          </a:prstGeom>
          <a:ln w="9525"/>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de-DE"/>
          </a:p>
        </p:txBody>
      </p:sp>
      <p:sp>
        <p:nvSpPr>
          <p:cNvPr id="7" name="Rechteck 6"/>
          <p:cNvSpPr/>
          <p:nvPr/>
        </p:nvSpPr>
        <p:spPr>
          <a:xfrm>
            <a:off x="3609888" y="3099188"/>
            <a:ext cx="3122351" cy="936104"/>
          </a:xfrm>
          <a:prstGeom prst="rect">
            <a:avLst/>
          </a:prstGeom>
          <a:ln w="9525"/>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de-DE"/>
          </a:p>
        </p:txBody>
      </p:sp>
      <p:sp>
        <p:nvSpPr>
          <p:cNvPr id="8" name="Flussdiagramm: Magnetplattenspeicher 7"/>
          <p:cNvSpPr/>
          <p:nvPr/>
        </p:nvSpPr>
        <p:spPr>
          <a:xfrm>
            <a:off x="6408205" y="5421095"/>
            <a:ext cx="828091" cy="593776"/>
          </a:xfrm>
          <a:prstGeom prst="flowChartMagneticDisk">
            <a:avLst/>
          </a:prstGeom>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SQLite</a:t>
            </a:r>
            <a:endParaRPr lang="de-DE" dirty="0"/>
          </a:p>
        </p:txBody>
      </p:sp>
      <p:sp>
        <p:nvSpPr>
          <p:cNvPr id="9" name="Flussdiagramm: Magnetplattenspeicher 8"/>
          <p:cNvSpPr/>
          <p:nvPr/>
        </p:nvSpPr>
        <p:spPr>
          <a:xfrm>
            <a:off x="1259632" y="5139480"/>
            <a:ext cx="936104" cy="864096"/>
          </a:xfrm>
          <a:prstGeom prst="flowChartMagneticDisk">
            <a:avLst/>
          </a:prstGeom>
          <a:solidFill>
            <a:srgbClr val="FFFF99"/>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SQL</a:t>
            </a:r>
          </a:p>
          <a:p>
            <a:pPr algn="ctr"/>
            <a:r>
              <a:rPr lang="de-DE" sz="1400" dirty="0" smtClean="0">
                <a:solidFill>
                  <a:schemeClr val="tx1"/>
                </a:solidFill>
              </a:rPr>
              <a:t>Server</a:t>
            </a:r>
            <a:endParaRPr lang="de-DE" dirty="0">
              <a:solidFill>
                <a:schemeClr val="tx1"/>
              </a:solidFill>
            </a:endParaRPr>
          </a:p>
        </p:txBody>
      </p:sp>
      <p:sp>
        <p:nvSpPr>
          <p:cNvPr id="10" name="Rechteck 9"/>
          <p:cNvSpPr/>
          <p:nvPr/>
        </p:nvSpPr>
        <p:spPr>
          <a:xfrm>
            <a:off x="1191364" y="3933056"/>
            <a:ext cx="1080120" cy="720080"/>
          </a:xfrm>
          <a:prstGeom prst="rect">
            <a:avLst/>
          </a:prstGeom>
          <a:solidFill>
            <a:srgbClr val="FFFF99"/>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HFZ2-Lightswitch</a:t>
            </a:r>
            <a:endParaRPr lang="de-DE" dirty="0">
              <a:solidFill>
                <a:schemeClr val="tx1"/>
              </a:solidFill>
            </a:endParaRPr>
          </a:p>
        </p:txBody>
      </p:sp>
      <p:grpSp>
        <p:nvGrpSpPr>
          <p:cNvPr id="11" name="Gruppieren 10"/>
          <p:cNvGrpSpPr/>
          <p:nvPr/>
        </p:nvGrpSpPr>
        <p:grpSpPr>
          <a:xfrm>
            <a:off x="1547664" y="2996952"/>
            <a:ext cx="360040" cy="513821"/>
            <a:chOff x="1435912" y="1484784"/>
            <a:chExt cx="360040" cy="513821"/>
          </a:xfrm>
          <a:solidFill>
            <a:srgbClr val="FFFF99"/>
          </a:solidFill>
          <a:effectLst>
            <a:outerShdw blurRad="50800" dist="38100" dir="5400000" algn="t" rotWithShape="0">
              <a:prstClr val="black">
                <a:alpha val="40000"/>
              </a:prstClr>
            </a:outerShdw>
          </a:effectLst>
        </p:grpSpPr>
        <p:sp>
          <p:nvSpPr>
            <p:cNvPr id="12" name="Gleichschenkliges Dreieck 11"/>
            <p:cNvSpPr/>
            <p:nvPr/>
          </p:nvSpPr>
          <p:spPr>
            <a:xfrm>
              <a:off x="1435912" y="1638565"/>
              <a:ext cx="360040" cy="360040"/>
            </a:xfrm>
            <a:prstGeom prst="triangl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3" name="Smiley 12"/>
            <p:cNvSpPr/>
            <p:nvPr/>
          </p:nvSpPr>
          <p:spPr>
            <a:xfrm>
              <a:off x="1475656" y="1484784"/>
              <a:ext cx="288032" cy="288032"/>
            </a:xfrm>
            <a:prstGeom prst="smileyFace">
              <a:avLst/>
            </a:prstGeom>
            <a:grp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
        <p:nvSpPr>
          <p:cNvPr id="14" name="Rechteck 13"/>
          <p:cNvSpPr/>
          <p:nvPr/>
        </p:nvSpPr>
        <p:spPr>
          <a:xfrm>
            <a:off x="2627784" y="5124207"/>
            <a:ext cx="1512168" cy="864096"/>
          </a:xfrm>
          <a:prstGeom prst="rect">
            <a:avLst/>
          </a:prstGeom>
          <a:solidFill>
            <a:srgbClr val="FFFF99"/>
          </a:solid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smtClean="0">
                <a:solidFill>
                  <a:schemeClr val="tx1"/>
                </a:solidFill>
              </a:rPr>
              <a:t>HFZ2-Synchronizer</a:t>
            </a:r>
            <a:endParaRPr lang="de-DE" sz="1600" dirty="0">
              <a:solidFill>
                <a:schemeClr val="tx1"/>
              </a:solidFill>
            </a:endParaRPr>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6333" y="3187015"/>
            <a:ext cx="1125867" cy="7762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16" name="Rechteck 15"/>
          <p:cNvSpPr/>
          <p:nvPr/>
        </p:nvSpPr>
        <p:spPr>
          <a:xfrm>
            <a:off x="3609890" y="4576400"/>
            <a:ext cx="1008111" cy="432048"/>
          </a:xfrm>
          <a:prstGeom prst="rect">
            <a:avLst/>
          </a:prstGeom>
          <a:ln w="9525"/>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i="1" dirty="0" smtClean="0"/>
              <a:t>HFZ2-Data Adapter</a:t>
            </a:r>
            <a:endParaRPr lang="de-DE" sz="1400" i="1" dirty="0"/>
          </a:p>
        </p:txBody>
      </p:sp>
      <p:sp>
        <p:nvSpPr>
          <p:cNvPr id="17" name="Rechteck 16"/>
          <p:cNvSpPr/>
          <p:nvPr/>
        </p:nvSpPr>
        <p:spPr>
          <a:xfrm>
            <a:off x="3609888" y="1772816"/>
            <a:ext cx="1008111" cy="648072"/>
          </a:xfrm>
          <a:prstGeom prst="rect">
            <a:avLst/>
          </a:prstGeom>
          <a:solidFill>
            <a:schemeClr val="bg2"/>
          </a:solidFill>
          <a:ln w="9525"/>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gn="ctr"/>
            <a:r>
              <a:rPr lang="de-DE" sz="1400" dirty="0" smtClean="0"/>
              <a:t>HFZ2-iPhone-Views</a:t>
            </a:r>
          </a:p>
        </p:txBody>
      </p:sp>
      <p:sp>
        <p:nvSpPr>
          <p:cNvPr id="18" name="Rechteck 17"/>
          <p:cNvSpPr/>
          <p:nvPr/>
        </p:nvSpPr>
        <p:spPr>
          <a:xfrm>
            <a:off x="4668853" y="1772816"/>
            <a:ext cx="1005952" cy="648072"/>
          </a:xfrm>
          <a:prstGeom prst="rect">
            <a:avLst/>
          </a:prstGeom>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HFZ2-</a:t>
            </a:r>
            <a:br>
              <a:rPr lang="de-DE" sz="1400" dirty="0" smtClean="0"/>
            </a:br>
            <a:r>
              <a:rPr lang="de-DE" sz="1400" dirty="0" smtClean="0"/>
              <a:t>WP7-</a:t>
            </a:r>
            <a:br>
              <a:rPr lang="de-DE" sz="1400" dirty="0" smtClean="0"/>
            </a:br>
            <a:r>
              <a:rPr lang="de-DE" sz="1400" dirty="0" smtClean="0"/>
              <a:t>Pages</a:t>
            </a:r>
            <a:endParaRPr lang="de-DE" sz="1400" dirty="0"/>
          </a:p>
        </p:txBody>
      </p:sp>
      <p:sp>
        <p:nvSpPr>
          <p:cNvPr id="19" name="Rechteck 18"/>
          <p:cNvSpPr/>
          <p:nvPr/>
        </p:nvSpPr>
        <p:spPr>
          <a:xfrm>
            <a:off x="5723499" y="1772816"/>
            <a:ext cx="1008739" cy="648072"/>
          </a:xfrm>
          <a:prstGeom prst="rect">
            <a:avLst/>
          </a:prstGeom>
          <a:ln w="9525"/>
          <a:effectLst>
            <a:outerShdw blurRad="50800" dist="38100" dir="5400000" algn="t"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sz="1400" dirty="0" smtClean="0"/>
              <a:t>HFZ2-Android-Portal</a:t>
            </a:r>
            <a:endParaRPr lang="de-DE" sz="1400" dirty="0"/>
          </a:p>
        </p:txBody>
      </p:sp>
      <p:sp>
        <p:nvSpPr>
          <p:cNvPr id="21" name="Rechteck 20"/>
          <p:cNvSpPr/>
          <p:nvPr/>
        </p:nvSpPr>
        <p:spPr>
          <a:xfrm>
            <a:off x="7877037" y="3510773"/>
            <a:ext cx="799419" cy="443243"/>
          </a:xfrm>
          <a:prstGeom prst="rect">
            <a:avLst/>
          </a:prstGeom>
          <a:solidFill>
            <a:schemeClr val="bg2">
              <a:lumMod val="75000"/>
            </a:schemeClr>
          </a:solidFill>
          <a:ln w="9525">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BRUKE.WF4ALL</a:t>
            </a:r>
            <a:endParaRPr lang="de-DE" sz="1400" dirty="0">
              <a:solidFill>
                <a:schemeClr val="tx1"/>
              </a:solidFill>
            </a:endParaRPr>
          </a:p>
        </p:txBody>
      </p:sp>
      <p:sp>
        <p:nvSpPr>
          <p:cNvPr id="22" name="Rechteck 21"/>
          <p:cNvSpPr/>
          <p:nvPr/>
        </p:nvSpPr>
        <p:spPr>
          <a:xfrm>
            <a:off x="3897921" y="3221364"/>
            <a:ext cx="936104" cy="711143"/>
          </a:xfrm>
          <a:prstGeom prst="rect">
            <a:avLst/>
          </a:prstGeom>
          <a:ln w="9525"/>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dirty="0" smtClean="0"/>
              <a:t>HFZ2-Logic</a:t>
            </a:r>
            <a:endParaRPr lang="de-DE" sz="1400" dirty="0"/>
          </a:p>
        </p:txBody>
      </p:sp>
      <p:sp>
        <p:nvSpPr>
          <p:cNvPr id="23" name="Rechteck 22"/>
          <p:cNvSpPr/>
          <p:nvPr/>
        </p:nvSpPr>
        <p:spPr>
          <a:xfrm>
            <a:off x="3609890" y="4221088"/>
            <a:ext cx="3122350" cy="288032"/>
          </a:xfrm>
          <a:prstGeom prst="rect">
            <a:avLst/>
          </a:prstGeom>
          <a:ln w="9525"/>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dirty="0" smtClean="0"/>
              <a:t>HFZ2-Data Adapter Interfaces</a:t>
            </a:r>
            <a:endParaRPr lang="de-DE" sz="1400" dirty="0"/>
          </a:p>
        </p:txBody>
      </p:sp>
      <p:sp>
        <p:nvSpPr>
          <p:cNvPr id="24" name="Rechteck 23"/>
          <p:cNvSpPr/>
          <p:nvPr/>
        </p:nvSpPr>
        <p:spPr>
          <a:xfrm>
            <a:off x="2620455" y="1735031"/>
            <a:ext cx="874104" cy="3314717"/>
          </a:xfrm>
          <a:prstGeom prst="rect">
            <a:avLst/>
          </a:prstGeom>
          <a:solidFill>
            <a:schemeClr val="bg2">
              <a:lumMod val="75000"/>
            </a:schemeClr>
          </a:solidFill>
          <a:ln w="9525">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BRUKE.</a:t>
            </a:r>
            <a:br>
              <a:rPr lang="de-DE" sz="1400" dirty="0" smtClean="0">
                <a:solidFill>
                  <a:schemeClr val="tx1"/>
                </a:solidFill>
              </a:rPr>
            </a:br>
            <a:r>
              <a:rPr lang="de-DE" sz="1400" dirty="0" smtClean="0">
                <a:solidFill>
                  <a:schemeClr val="tx1"/>
                </a:solidFill>
              </a:rPr>
              <a:t>Common</a:t>
            </a:r>
            <a:endParaRPr lang="de-DE" sz="1400" dirty="0">
              <a:solidFill>
                <a:schemeClr val="tx1"/>
              </a:solidFill>
            </a:endParaRPr>
          </a:p>
        </p:txBody>
      </p:sp>
      <p:sp>
        <p:nvSpPr>
          <p:cNvPr id="25" name="Rechteck 24"/>
          <p:cNvSpPr/>
          <p:nvPr/>
        </p:nvSpPr>
        <p:spPr>
          <a:xfrm>
            <a:off x="3609889" y="2833827"/>
            <a:ext cx="3122350" cy="216024"/>
          </a:xfrm>
          <a:prstGeom prst="rect">
            <a:avLst/>
          </a:prstGeom>
          <a:ln w="9525"/>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dirty="0" smtClean="0"/>
              <a:t>HFZ2-Logic Interfaces</a:t>
            </a:r>
            <a:endParaRPr lang="de-DE" sz="1400" dirty="0"/>
          </a:p>
        </p:txBody>
      </p:sp>
      <p:sp>
        <p:nvSpPr>
          <p:cNvPr id="26" name="Pfeil nach unten 25"/>
          <p:cNvSpPr/>
          <p:nvPr/>
        </p:nvSpPr>
        <p:spPr>
          <a:xfrm>
            <a:off x="1642343" y="4725143"/>
            <a:ext cx="180020" cy="399063"/>
          </a:xfrm>
          <a:prstGeom prst="downArrow">
            <a:avLst/>
          </a:prstGeom>
          <a:ln w="9525"/>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27" name="Pfeil nach rechts 26"/>
          <p:cNvSpPr/>
          <p:nvPr/>
        </p:nvSpPr>
        <p:spPr>
          <a:xfrm>
            <a:off x="2241256" y="5445224"/>
            <a:ext cx="356300" cy="177001"/>
          </a:xfrm>
          <a:prstGeom prst="rightArrow">
            <a:avLst/>
          </a:prstGeom>
          <a:ln w="9525"/>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28" name="Pfeil nach rechts 27"/>
          <p:cNvSpPr/>
          <p:nvPr/>
        </p:nvSpPr>
        <p:spPr>
          <a:xfrm>
            <a:off x="4189693" y="5796041"/>
            <a:ext cx="2182508" cy="178982"/>
          </a:xfrm>
          <a:prstGeom prst="rightArrow">
            <a:avLst/>
          </a:prstGeom>
          <a:ln w="9525"/>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29" name="Pfeil nach unten 28"/>
          <p:cNvSpPr/>
          <p:nvPr/>
        </p:nvSpPr>
        <p:spPr>
          <a:xfrm>
            <a:off x="1643641" y="3605833"/>
            <a:ext cx="180020" cy="304003"/>
          </a:xfrm>
          <a:prstGeom prst="downArrow">
            <a:avLst/>
          </a:prstGeom>
          <a:ln w="9525"/>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33" name="Nach oben gebogener Pfeil 32"/>
          <p:cNvSpPr/>
          <p:nvPr/>
        </p:nvSpPr>
        <p:spPr>
          <a:xfrm rot="5400000">
            <a:off x="5940481" y="5190508"/>
            <a:ext cx="549398" cy="314042"/>
          </a:xfrm>
          <a:prstGeom prst="bentUpArrow">
            <a:avLst>
              <a:gd name="adj1" fmla="val 25000"/>
              <a:gd name="adj2" fmla="val 18937"/>
              <a:gd name="adj3" fmla="val 23608"/>
            </a:avLst>
          </a:prstGeom>
          <a:ln w="9525"/>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cxnSp>
        <p:nvCxnSpPr>
          <p:cNvPr id="34" name="Gerade Verbindung mit Pfeil 33"/>
          <p:cNvCxnSpPr>
            <a:stCxn id="15" idx="1"/>
            <a:endCxn id="22" idx="3"/>
          </p:cNvCxnSpPr>
          <p:nvPr/>
        </p:nvCxnSpPr>
        <p:spPr>
          <a:xfrm flipH="1">
            <a:off x="4834025" y="3575150"/>
            <a:ext cx="412308" cy="1786"/>
          </a:xfrm>
          <a:prstGeom prst="straightConnector1">
            <a:avLst/>
          </a:prstGeom>
          <a:ln w="9525">
            <a:tailEnd type="arrow"/>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36" name="Rechteck 35"/>
          <p:cNvSpPr/>
          <p:nvPr/>
        </p:nvSpPr>
        <p:spPr>
          <a:xfrm>
            <a:off x="3609889" y="2470358"/>
            <a:ext cx="3122350" cy="238562"/>
          </a:xfrm>
          <a:prstGeom prst="rect">
            <a:avLst/>
          </a:prstGeom>
          <a:ln w="9525"/>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dirty="0" smtClean="0"/>
              <a:t>HFZ2-Portal Interfaces</a:t>
            </a:r>
            <a:endParaRPr lang="de-DE" sz="1400" dirty="0"/>
          </a:p>
        </p:txBody>
      </p:sp>
      <p:sp>
        <p:nvSpPr>
          <p:cNvPr id="37" name="Flussdiagramm: Magnetplattenspeicher 36"/>
          <p:cNvSpPr/>
          <p:nvPr/>
        </p:nvSpPr>
        <p:spPr>
          <a:xfrm>
            <a:off x="4743175" y="5211488"/>
            <a:ext cx="905200" cy="593776"/>
          </a:xfrm>
          <a:prstGeom prst="flowChartMagneticDisk">
            <a:avLst/>
          </a:prstGeom>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smtClean="0"/>
              <a:t>SQL CE</a:t>
            </a:r>
            <a:endParaRPr lang="de-DE" i="1" dirty="0"/>
          </a:p>
        </p:txBody>
      </p:sp>
      <p:sp>
        <p:nvSpPr>
          <p:cNvPr id="38" name="Pfeil nach rechts 37"/>
          <p:cNvSpPr/>
          <p:nvPr/>
        </p:nvSpPr>
        <p:spPr>
          <a:xfrm>
            <a:off x="4189693" y="5482266"/>
            <a:ext cx="526323" cy="178982"/>
          </a:xfrm>
          <a:prstGeom prst="rightArrow">
            <a:avLst/>
          </a:prstGeom>
          <a:ln w="9525"/>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39" name="Rechteck 38"/>
          <p:cNvSpPr/>
          <p:nvPr/>
        </p:nvSpPr>
        <p:spPr>
          <a:xfrm>
            <a:off x="4668853" y="4576400"/>
            <a:ext cx="1005953" cy="432048"/>
          </a:xfrm>
          <a:prstGeom prst="rect">
            <a:avLst/>
          </a:prstGeom>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i="1" dirty="0"/>
              <a:t>SQL CE -Repository</a:t>
            </a:r>
          </a:p>
        </p:txBody>
      </p:sp>
      <p:sp>
        <p:nvSpPr>
          <p:cNvPr id="40" name="Pfeil nach rechts 39"/>
          <p:cNvSpPr/>
          <p:nvPr/>
        </p:nvSpPr>
        <p:spPr>
          <a:xfrm rot="5400000">
            <a:off x="5071007" y="5114919"/>
            <a:ext cx="263163" cy="178982"/>
          </a:xfrm>
          <a:prstGeom prst="rightArrow">
            <a:avLst/>
          </a:prstGeom>
          <a:ln w="9525"/>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pic>
        <p:nvPicPr>
          <p:cNvPr id="41"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1268" y="1103342"/>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4559" y="1103342"/>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6440" y="1228312"/>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45511" y="698737"/>
            <a:ext cx="506692" cy="968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4025" y="698737"/>
            <a:ext cx="576064" cy="968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70129" y="698738"/>
            <a:ext cx="655322" cy="968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hteck 43"/>
          <p:cNvSpPr/>
          <p:nvPr/>
        </p:nvSpPr>
        <p:spPr>
          <a:xfrm>
            <a:off x="5731601" y="4576400"/>
            <a:ext cx="496267" cy="432000"/>
          </a:xfrm>
          <a:prstGeom prst="rect">
            <a:avLst/>
          </a:prstGeom>
          <a:solidFill>
            <a:schemeClr val="bg2"/>
          </a:solidFill>
          <a:ln w="9525">
            <a:noFill/>
          </a:ln>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gn="ctr"/>
            <a:endParaRPr lang="de-DE" sz="1400" dirty="0"/>
          </a:p>
        </p:txBody>
      </p:sp>
      <p:sp>
        <p:nvSpPr>
          <p:cNvPr id="46" name="Rechteck 45"/>
          <p:cNvSpPr/>
          <p:nvPr/>
        </p:nvSpPr>
        <p:spPr>
          <a:xfrm>
            <a:off x="6227868" y="4576400"/>
            <a:ext cx="504373" cy="432000"/>
          </a:xfrm>
          <a:prstGeom prst="rect">
            <a:avLst/>
          </a:prstGeom>
          <a:ln w="9525">
            <a:noFill/>
          </a:ln>
          <a:effectLst>
            <a:outerShdw blurRad="50800" dist="38100" dir="5400000" algn="t"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1400" dirty="0"/>
          </a:p>
        </p:txBody>
      </p:sp>
      <p:sp>
        <p:nvSpPr>
          <p:cNvPr id="20" name="Rechteck 19"/>
          <p:cNvSpPr/>
          <p:nvPr/>
        </p:nvSpPr>
        <p:spPr>
          <a:xfrm>
            <a:off x="5723498" y="4576400"/>
            <a:ext cx="1008740" cy="432048"/>
          </a:xfrm>
          <a:prstGeom prst="rect">
            <a:avLst/>
          </a:prstGeom>
          <a:noFill/>
          <a:ln w="9525"/>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SQLite -Repository</a:t>
            </a:r>
            <a:endParaRPr lang="de-DE" sz="1400" dirty="0">
              <a:solidFill>
                <a:schemeClr val="tx1"/>
              </a:solidFill>
            </a:endParaRPr>
          </a:p>
        </p:txBody>
      </p:sp>
      <p:sp>
        <p:nvSpPr>
          <p:cNvPr id="48" name="Rechteck 47"/>
          <p:cNvSpPr/>
          <p:nvPr/>
        </p:nvSpPr>
        <p:spPr>
          <a:xfrm>
            <a:off x="6850142" y="1724877"/>
            <a:ext cx="936104" cy="3324872"/>
          </a:xfrm>
          <a:prstGeom prst="rect">
            <a:avLst/>
          </a:prstGeom>
          <a:ln w="9525"/>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400" dirty="0" smtClean="0"/>
              <a:t>HFZ2-Domain</a:t>
            </a:r>
            <a:endParaRPr lang="de-DE" sz="1400" dirty="0"/>
          </a:p>
        </p:txBody>
      </p:sp>
      <p:cxnSp>
        <p:nvCxnSpPr>
          <p:cNvPr id="35" name="Gerade Verbindung mit Pfeil 34"/>
          <p:cNvCxnSpPr>
            <a:endCxn id="21" idx="1"/>
          </p:cNvCxnSpPr>
          <p:nvPr/>
        </p:nvCxnSpPr>
        <p:spPr>
          <a:xfrm>
            <a:off x="6372201" y="3732394"/>
            <a:ext cx="1504836" cy="1"/>
          </a:xfrm>
          <a:prstGeom prst="straightConnector1">
            <a:avLst/>
          </a:prstGeom>
          <a:ln w="9525">
            <a:tailEnd type="arrow"/>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42" name="Gerade Verbindung mit Pfeil 41"/>
          <p:cNvCxnSpPr/>
          <p:nvPr/>
        </p:nvCxnSpPr>
        <p:spPr>
          <a:xfrm flipV="1">
            <a:off x="4046077" y="2589639"/>
            <a:ext cx="0" cy="631725"/>
          </a:xfrm>
          <a:prstGeom prst="straightConnector1">
            <a:avLst/>
          </a:prstGeom>
          <a:ln w="9525">
            <a:tailEnd type="arrow"/>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49" name="Gerade Verbindung mit Pfeil 48"/>
          <p:cNvCxnSpPr/>
          <p:nvPr/>
        </p:nvCxnSpPr>
        <p:spPr>
          <a:xfrm>
            <a:off x="4046077" y="3933056"/>
            <a:ext cx="0" cy="288032"/>
          </a:xfrm>
          <a:prstGeom prst="straightConnector1">
            <a:avLst/>
          </a:prstGeom>
          <a:ln w="9525">
            <a:tailEnd type="arrow"/>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56" name="Gerade Verbindung mit Pfeil 55"/>
          <p:cNvCxnSpPr/>
          <p:nvPr/>
        </p:nvCxnSpPr>
        <p:spPr>
          <a:xfrm>
            <a:off x="4198477" y="2420888"/>
            <a:ext cx="0" cy="412939"/>
          </a:xfrm>
          <a:prstGeom prst="straightConnector1">
            <a:avLst/>
          </a:prstGeom>
          <a:ln w="9525">
            <a:tailEnd type="arrow"/>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885" y="617794"/>
            <a:ext cx="8317656" cy="553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3482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1027"/>
                                        </p:tgtEl>
                                        <p:attrNameLst>
                                          <p:attrName>style.visibility</p:attrName>
                                        </p:attrNameLst>
                                      </p:cBhvr>
                                      <p:to>
                                        <p:strVal val="visible"/>
                                      </p:to>
                                    </p:set>
                                    <p:anim calcmode="lin" valueType="num">
                                      <p:cBhvr>
                                        <p:cTn id="23" dur="500" fill="hold"/>
                                        <p:tgtEl>
                                          <p:spTgt spid="1027"/>
                                        </p:tgtEl>
                                        <p:attrNameLst>
                                          <p:attrName>ppt_w</p:attrName>
                                        </p:attrNameLst>
                                      </p:cBhvr>
                                      <p:tavLst>
                                        <p:tav tm="0">
                                          <p:val>
                                            <p:fltVal val="0"/>
                                          </p:val>
                                        </p:tav>
                                        <p:tav tm="100000">
                                          <p:val>
                                            <p:strVal val="#ppt_w"/>
                                          </p:val>
                                        </p:tav>
                                      </p:tavLst>
                                    </p:anim>
                                    <p:anim calcmode="lin" valueType="num">
                                      <p:cBhvr>
                                        <p:cTn id="24" dur="500" fill="hold"/>
                                        <p:tgtEl>
                                          <p:spTgt spid="1027"/>
                                        </p:tgtEl>
                                        <p:attrNameLst>
                                          <p:attrName>ppt_h</p:attrName>
                                        </p:attrNameLst>
                                      </p:cBhvr>
                                      <p:tavLst>
                                        <p:tav tm="0">
                                          <p:val>
                                            <p:fltVal val="0"/>
                                          </p:val>
                                        </p:tav>
                                        <p:tav tm="100000">
                                          <p:val>
                                            <p:strVal val="#ppt_h"/>
                                          </p:val>
                                        </p:tav>
                                      </p:tavLst>
                                    </p:anim>
                                    <p:animEffect transition="in" filter="fade">
                                      <p:cBhvr>
                                        <p:cTn id="25" dur="500"/>
                                        <p:tgtEl>
                                          <p:spTgt spid="1027"/>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xit" presetSubtype="32" fill="hold" nodeType="clickEffect">
                                  <p:stCondLst>
                                    <p:cond delay="0"/>
                                  </p:stCondLst>
                                  <p:childTnLst>
                                    <p:anim calcmode="lin" valueType="num">
                                      <p:cBhvr>
                                        <p:cTn id="29" dur="500"/>
                                        <p:tgtEl>
                                          <p:spTgt spid="1027"/>
                                        </p:tgtEl>
                                        <p:attrNameLst>
                                          <p:attrName>ppt_w</p:attrName>
                                        </p:attrNameLst>
                                      </p:cBhvr>
                                      <p:tavLst>
                                        <p:tav tm="0">
                                          <p:val>
                                            <p:strVal val="ppt_w"/>
                                          </p:val>
                                        </p:tav>
                                        <p:tav tm="100000">
                                          <p:val>
                                            <p:fltVal val="0"/>
                                          </p:val>
                                        </p:tav>
                                      </p:tavLst>
                                    </p:anim>
                                    <p:anim calcmode="lin" valueType="num">
                                      <p:cBhvr>
                                        <p:cTn id="30" dur="500"/>
                                        <p:tgtEl>
                                          <p:spTgt spid="1027"/>
                                        </p:tgtEl>
                                        <p:attrNameLst>
                                          <p:attrName>ppt_h</p:attrName>
                                        </p:attrNameLst>
                                      </p:cBhvr>
                                      <p:tavLst>
                                        <p:tav tm="0">
                                          <p:val>
                                            <p:strVal val="ppt_h"/>
                                          </p:val>
                                        </p:tav>
                                        <p:tav tm="100000">
                                          <p:val>
                                            <p:fltVal val="0"/>
                                          </p:val>
                                        </p:tav>
                                      </p:tavLst>
                                    </p:anim>
                                    <p:animEffect transition="out" filter="fade">
                                      <p:cBhvr>
                                        <p:cTn id="31" dur="500"/>
                                        <p:tgtEl>
                                          <p:spTgt spid="1027"/>
                                        </p:tgtEl>
                                      </p:cBhvr>
                                    </p:animEffect>
                                    <p:set>
                                      <p:cBhvr>
                                        <p:cTn id="32" dur="1" fill="hold">
                                          <p:stCondLst>
                                            <p:cond delay="499"/>
                                          </p:stCondLst>
                                        </p:cTn>
                                        <p:tgtEl>
                                          <p:spTgt spid="102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2290"/>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0"/>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43"/>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7"/>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20"/>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4"/>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3"/>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8"/>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nodeType="clickEffect">
                                  <p:stCondLst>
                                    <p:cond delay="0"/>
                                  </p:stCondLst>
                                  <p:childTnLst>
                                    <p:set>
                                      <p:cBhvr>
                                        <p:cTn id="120" dur="1" fill="hold">
                                          <p:stCondLst>
                                            <p:cond delay="0"/>
                                          </p:stCondLst>
                                        </p:cTn>
                                        <p:tgtEl>
                                          <p:spTgt spid="41"/>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31"/>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19"/>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46"/>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11"/>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9"/>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1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6"/>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27"/>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14"/>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38"/>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4" grpId="0" animBg="1"/>
      <p:bldP spid="16" grpId="0" animBg="1"/>
      <p:bldP spid="17" grpId="0" animBg="1"/>
      <p:bldP spid="18" grpId="0" animBg="1"/>
      <p:bldP spid="19" grpId="0" animBg="1"/>
      <p:bldP spid="21" grpId="0" animBg="1"/>
      <p:bldP spid="22" grpId="0" animBg="1"/>
      <p:bldP spid="23" grpId="0" animBg="1"/>
      <p:bldP spid="24" grpId="0" animBg="1"/>
      <p:bldP spid="25" grpId="0" animBg="1"/>
      <p:bldP spid="26" grpId="0" animBg="1"/>
      <p:bldP spid="27" grpId="0" animBg="1"/>
      <p:bldP spid="28" grpId="0" animBg="1"/>
      <p:bldP spid="29" grpId="0" animBg="1"/>
      <p:bldP spid="33" grpId="0" animBg="1"/>
      <p:bldP spid="36" grpId="0" animBg="1"/>
      <p:bldP spid="37" grpId="0" animBg="1"/>
      <p:bldP spid="38" grpId="0" animBg="1"/>
      <p:bldP spid="39" grpId="0" animBg="1"/>
      <p:bldP spid="40" grpId="0" animBg="1"/>
      <p:bldP spid="44" grpId="0" animBg="1"/>
      <p:bldP spid="46" grpId="0" animBg="1"/>
      <p:bldP spid="20" grpId="0" animBg="1"/>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Unterschiede der Plattformen</a:t>
            </a:r>
            <a:endParaRPr lang="de-DE" dirty="0"/>
          </a:p>
        </p:txBody>
      </p:sp>
      <p:sp>
        <p:nvSpPr>
          <p:cNvPr id="3" name="Inhaltsplatzhalter 2"/>
          <p:cNvSpPr>
            <a:spLocks noGrp="1"/>
          </p:cNvSpPr>
          <p:nvPr>
            <p:ph idx="1"/>
          </p:nvPr>
        </p:nvSpPr>
        <p:spPr/>
        <p:txBody>
          <a:bodyPr/>
          <a:lstStyle/>
          <a:p>
            <a:r>
              <a:rPr lang="de-DE" dirty="0" smtClean="0"/>
              <a:t>App Start </a:t>
            </a:r>
            <a:r>
              <a:rPr lang="de-DE" dirty="0" err="1" smtClean="0"/>
              <a:t>Sequence</a:t>
            </a:r>
            <a:endParaRPr lang="de-DE" dirty="0" smtClean="0"/>
          </a:p>
          <a:p>
            <a:r>
              <a:rPr lang="de-DE" dirty="0" smtClean="0"/>
              <a:t>UI – Paradigma</a:t>
            </a:r>
          </a:p>
          <a:p>
            <a:r>
              <a:rPr lang="de-DE" dirty="0" smtClean="0"/>
              <a:t>Daten speichern auf dem Smartphone</a:t>
            </a:r>
          </a:p>
          <a:p>
            <a:r>
              <a:rPr lang="de-DE" dirty="0" smtClean="0"/>
              <a:t>Datenbank</a:t>
            </a:r>
          </a:p>
          <a:p>
            <a:r>
              <a:rPr lang="de-DE" dirty="0" err="1" smtClean="0"/>
              <a:t>App‘s</a:t>
            </a:r>
            <a:r>
              <a:rPr lang="de-DE" dirty="0" smtClean="0"/>
              <a:t> </a:t>
            </a:r>
            <a:r>
              <a:rPr lang="de-DE" dirty="0" err="1" smtClean="0"/>
              <a:t>Lifecycle</a:t>
            </a:r>
            <a:endParaRPr lang="de-DE"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987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1600200"/>
            <a:ext cx="7715200" cy="4525963"/>
          </a:xfrm>
        </p:spPr>
        <p:txBody>
          <a:bodyPr/>
          <a:lstStyle/>
          <a:p>
            <a:pPr marL="0" indent="0">
              <a:buNone/>
            </a:pPr>
            <a:r>
              <a:rPr lang="de-DE" b="1" dirty="0" smtClean="0"/>
              <a:t>Was mache ich …</a:t>
            </a:r>
          </a:p>
          <a:p>
            <a:pPr marL="0" indent="0">
              <a:buNone/>
            </a:pPr>
            <a:r>
              <a:rPr lang="de-DE" dirty="0" smtClean="0"/>
              <a:t>Was geht …</a:t>
            </a:r>
          </a:p>
          <a:p>
            <a:pPr marL="0" indent="0">
              <a:buNone/>
            </a:pPr>
            <a:r>
              <a:rPr lang="de-DE" dirty="0" smtClean="0"/>
              <a:t>Warum Multi-Plattform …</a:t>
            </a:r>
          </a:p>
          <a:p>
            <a:pPr marL="0" indent="0">
              <a:buNone/>
            </a:pPr>
            <a:r>
              <a:rPr lang="de-DE" dirty="0" smtClean="0"/>
              <a:t>Warum .NET…</a:t>
            </a:r>
          </a:p>
          <a:p>
            <a:pPr marL="0" indent="0">
              <a:buNone/>
            </a:pPr>
            <a:r>
              <a:rPr lang="de-DE" dirty="0" smtClean="0"/>
              <a:t>Wie geht‘s …</a:t>
            </a:r>
          </a:p>
          <a:p>
            <a:pPr marL="0" indent="0">
              <a:buNone/>
            </a:pPr>
            <a:r>
              <a:rPr lang="de-DE" dirty="0" smtClean="0"/>
              <a:t>Was tut weh …</a:t>
            </a:r>
          </a:p>
          <a:p>
            <a:pPr marL="0" indent="0">
              <a:buNone/>
            </a:pPr>
            <a:r>
              <a:rPr lang="de-DE" dirty="0" smtClean="0"/>
              <a:t>Will man das …</a:t>
            </a:r>
            <a:endParaRPr lang="de-DE" dirty="0"/>
          </a:p>
        </p:txBody>
      </p:sp>
      <p:sp>
        <p:nvSpPr>
          <p:cNvPr id="4" name="Titel 3"/>
          <p:cNvSpPr>
            <a:spLocks noGrp="1"/>
          </p:cNvSpPr>
          <p:nvPr>
            <p:ph type="title"/>
          </p:nvPr>
        </p:nvSpPr>
        <p:spPr/>
        <p:txBody>
          <a:bodyPr/>
          <a:lstStyle/>
          <a:p>
            <a:r>
              <a:rPr lang="de-DE" dirty="0" smtClean="0"/>
              <a:t>Roadmap…</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16668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2764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005064"/>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5157192"/>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83731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App Start </a:t>
            </a:r>
            <a:r>
              <a:rPr lang="de-DE" dirty="0" err="1" smtClean="0"/>
              <a:t>Sequence</a:t>
            </a:r>
            <a:r>
              <a:rPr lang="de-DE" dirty="0" smtClean="0"/>
              <a:t> </a:t>
            </a:r>
            <a:endParaRPr lang="de-DE" dirty="0"/>
          </a:p>
        </p:txBody>
      </p:sp>
      <p:sp>
        <p:nvSpPr>
          <p:cNvPr id="3" name="Inhaltsplatzhalter 2"/>
          <p:cNvSpPr>
            <a:spLocks noGrp="1"/>
          </p:cNvSpPr>
          <p:nvPr>
            <p:ph idx="1"/>
          </p:nvPr>
        </p:nvSpPr>
        <p:spPr>
          <a:xfrm>
            <a:off x="755576" y="1615480"/>
            <a:ext cx="8229600" cy="4525963"/>
          </a:xfrm>
        </p:spPr>
        <p:txBody>
          <a:bodyPr/>
          <a:lstStyle/>
          <a:p>
            <a:r>
              <a:rPr lang="de-DE" dirty="0" err="1" smtClean="0"/>
              <a:t>app.xaml</a:t>
            </a:r>
            <a:r>
              <a:rPr lang="de-DE" dirty="0" smtClean="0"/>
              <a:t>/</a:t>
            </a:r>
            <a:r>
              <a:rPr lang="de-DE" dirty="0" err="1" smtClean="0"/>
              <a:t>app.xaml.cs</a:t>
            </a:r>
            <a:r>
              <a:rPr lang="de-DE" dirty="0" smtClean="0"/>
              <a:t> </a:t>
            </a:r>
          </a:p>
          <a:p>
            <a:pPr lvl="1"/>
            <a:r>
              <a:rPr lang="de-DE" dirty="0" smtClean="0"/>
              <a:t>Dort in die App </a:t>
            </a:r>
            <a:r>
              <a:rPr lang="de-DE" dirty="0" err="1" smtClean="0"/>
              <a:t>Lifecycle</a:t>
            </a:r>
            <a:r>
              <a:rPr lang="de-DE" dirty="0" smtClean="0"/>
              <a:t> Handler einhängen.</a:t>
            </a:r>
          </a:p>
          <a:p>
            <a:r>
              <a:rPr lang="de-DE" dirty="0" err="1" smtClean="0"/>
              <a:t>Main.cs</a:t>
            </a:r>
            <a:endParaRPr lang="de-DE" dirty="0" smtClean="0"/>
          </a:p>
          <a:p>
            <a:pPr lvl="1"/>
            <a:r>
              <a:rPr lang="de-DE" dirty="0" smtClean="0"/>
              <a:t>Dort im </a:t>
            </a:r>
            <a:r>
              <a:rPr lang="de-DE" dirty="0" err="1" smtClean="0"/>
              <a:t>AppDelegate</a:t>
            </a:r>
            <a:r>
              <a:rPr lang="de-DE" dirty="0" smtClean="0"/>
              <a:t> in die App </a:t>
            </a:r>
            <a:r>
              <a:rPr lang="de-DE" dirty="0" err="1" smtClean="0"/>
              <a:t>Lifecycle</a:t>
            </a:r>
            <a:r>
              <a:rPr lang="de-DE" dirty="0" smtClean="0"/>
              <a:t> Handler einhängen.</a:t>
            </a:r>
          </a:p>
          <a:p>
            <a:r>
              <a:rPr lang="de-DE" dirty="0" err="1"/>
              <a:t>Attributierte</a:t>
            </a:r>
            <a:r>
              <a:rPr lang="de-DE" dirty="0"/>
              <a:t> Main </a:t>
            </a:r>
            <a:r>
              <a:rPr lang="de-DE" dirty="0" err="1"/>
              <a:t>Activity</a:t>
            </a:r>
            <a:endParaRPr lang="de-DE" dirty="0"/>
          </a:p>
          <a:p>
            <a:pPr lvl="1"/>
            <a:r>
              <a:rPr lang="de-DE" dirty="0"/>
              <a:t>Dort in die App </a:t>
            </a:r>
            <a:r>
              <a:rPr lang="de-DE" dirty="0" err="1"/>
              <a:t>Lifecycle</a:t>
            </a:r>
            <a:r>
              <a:rPr lang="de-DE" dirty="0"/>
              <a:t> Handler einhängen.</a:t>
            </a:r>
          </a:p>
          <a:p>
            <a:endParaRPr lang="de-DE" dirty="0" smtClean="0"/>
          </a:p>
          <a:p>
            <a:pPr lvl="1"/>
            <a:endParaRPr lang="de-DE" dirty="0" smtClean="0"/>
          </a:p>
          <a:p>
            <a:pPr lvl="1"/>
            <a:endParaRPr lang="de-DE"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483" y="1615480"/>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83" y="4221088"/>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5740" y="2708920"/>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073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UI Paradigma</a:t>
            </a:r>
            <a:endParaRPr lang="de-DE" dirty="0"/>
          </a:p>
        </p:txBody>
      </p:sp>
      <p:sp>
        <p:nvSpPr>
          <p:cNvPr id="3" name="Inhaltsplatzhalter 2"/>
          <p:cNvSpPr>
            <a:spLocks noGrp="1"/>
          </p:cNvSpPr>
          <p:nvPr>
            <p:ph idx="1"/>
          </p:nvPr>
        </p:nvSpPr>
        <p:spPr/>
        <p:txBody>
          <a:bodyPr>
            <a:normAutofit lnSpcReduction="10000"/>
          </a:bodyPr>
          <a:lstStyle/>
          <a:p>
            <a:pPr lvl="1"/>
            <a:r>
              <a:rPr lang="de-DE" dirty="0" smtClean="0"/>
              <a:t>Definition der Seite in XAML </a:t>
            </a:r>
          </a:p>
          <a:p>
            <a:pPr lvl="2"/>
            <a:r>
              <a:rPr lang="de-DE" dirty="0" smtClean="0"/>
              <a:t>VS und Expression stellen Designer</a:t>
            </a:r>
          </a:p>
          <a:p>
            <a:pPr lvl="1"/>
            <a:r>
              <a:rPr lang="de-DE" dirty="0" smtClean="0"/>
              <a:t>Es existiert eine Code Behind Datei, in der eigener Code </a:t>
            </a:r>
            <a:r>
              <a:rPr lang="de-DE" dirty="0" err="1" smtClean="0"/>
              <a:t>eingehägt</a:t>
            </a:r>
            <a:r>
              <a:rPr lang="de-DE" dirty="0" smtClean="0"/>
              <a:t> werden kann.</a:t>
            </a:r>
          </a:p>
          <a:p>
            <a:pPr lvl="1"/>
            <a:r>
              <a:rPr lang="de-DE" dirty="0" smtClean="0"/>
              <a:t>Navigation über </a:t>
            </a:r>
            <a:r>
              <a:rPr lang="de-DE" dirty="0" err="1"/>
              <a:t>NavigationService</a:t>
            </a:r>
            <a:r>
              <a:rPr lang="de-DE" dirty="0"/>
              <a:t> </a:t>
            </a:r>
            <a:endParaRPr lang="de-DE" dirty="0" smtClean="0"/>
          </a:p>
          <a:p>
            <a:pPr lvl="2"/>
            <a:r>
              <a:rPr lang="de-DE" dirty="0" smtClean="0"/>
              <a:t>Erst in Mango kann man den Elemente aus der Backlist löschen.</a:t>
            </a:r>
          </a:p>
          <a:p>
            <a:pPr lvl="1"/>
            <a:r>
              <a:rPr lang="de-DE" dirty="0" smtClean="0"/>
              <a:t>Bei der Navigation zu einer Seite, wird immer eine neue Seite erzeugt</a:t>
            </a:r>
          </a:p>
          <a:p>
            <a:pPr lvl="2"/>
            <a:r>
              <a:rPr lang="de-DE" dirty="0" smtClean="0"/>
              <a:t>Business </a:t>
            </a:r>
            <a:r>
              <a:rPr lang="de-DE" dirty="0" err="1" smtClean="0"/>
              <a:t>Logic</a:t>
            </a:r>
            <a:r>
              <a:rPr lang="de-DE" dirty="0" smtClean="0"/>
              <a:t> muss damit umgehen können.</a:t>
            </a:r>
          </a:p>
          <a:p>
            <a:pPr lvl="1"/>
            <a:endParaRPr lang="de-DE" dirty="0" smtClean="0"/>
          </a:p>
          <a:p>
            <a:pPr lvl="1"/>
            <a:endParaRPr lang="de-DE" dirty="0" smtClean="0"/>
          </a:p>
          <a:p>
            <a:pPr lvl="1"/>
            <a:endParaRPr lang="de-DE"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2746" y="624559"/>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8197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UI Paradigma</a:t>
            </a:r>
            <a:endParaRPr lang="de-DE" dirty="0"/>
          </a:p>
        </p:txBody>
      </p:sp>
      <p:sp>
        <p:nvSpPr>
          <p:cNvPr id="3" name="Inhaltsplatzhalter 2"/>
          <p:cNvSpPr>
            <a:spLocks noGrp="1"/>
          </p:cNvSpPr>
          <p:nvPr>
            <p:ph idx="1"/>
          </p:nvPr>
        </p:nvSpPr>
        <p:spPr/>
        <p:txBody>
          <a:bodyPr>
            <a:normAutofit fontScale="92500" lnSpcReduction="10000"/>
          </a:bodyPr>
          <a:lstStyle/>
          <a:p>
            <a:r>
              <a:rPr lang="de-DE" dirty="0" smtClean="0"/>
              <a:t>Definition in </a:t>
            </a:r>
            <a:r>
              <a:rPr lang="de-DE" dirty="0" err="1" smtClean="0"/>
              <a:t>xib</a:t>
            </a:r>
            <a:r>
              <a:rPr lang="de-DE" dirty="0" smtClean="0"/>
              <a:t>-Datei (Binär)</a:t>
            </a:r>
          </a:p>
          <a:p>
            <a:pPr lvl="1"/>
            <a:r>
              <a:rPr lang="de-DE" dirty="0" smtClean="0"/>
              <a:t>Definition über Interface </a:t>
            </a:r>
            <a:r>
              <a:rPr lang="de-DE" dirty="0" err="1" smtClean="0"/>
              <a:t>Builder</a:t>
            </a:r>
            <a:endParaRPr lang="de-DE" dirty="0" smtClean="0"/>
          </a:p>
          <a:p>
            <a:pPr lvl="1"/>
            <a:r>
              <a:rPr lang="de-DE" dirty="0" smtClean="0"/>
              <a:t>Code Behind Datei (.</a:t>
            </a:r>
            <a:r>
              <a:rPr lang="de-DE" dirty="0" err="1" smtClean="0"/>
              <a:t>designer.cs</a:t>
            </a:r>
            <a:r>
              <a:rPr lang="de-DE" dirty="0" smtClean="0"/>
              <a:t>), welche nach dem ändern der </a:t>
            </a:r>
            <a:r>
              <a:rPr lang="de-DE" dirty="0" err="1" smtClean="0"/>
              <a:t>xib</a:t>
            </a:r>
            <a:r>
              <a:rPr lang="de-DE" dirty="0" smtClean="0"/>
              <a:t>-Datei neu generiert wird.</a:t>
            </a:r>
          </a:p>
          <a:p>
            <a:r>
              <a:rPr lang="de-DE" dirty="0" smtClean="0"/>
              <a:t>Zusätzliche Partial Class erforderlich, wenn man etwas mit dem UI machen möchte.</a:t>
            </a:r>
          </a:p>
          <a:p>
            <a:r>
              <a:rPr lang="de-DE" dirty="0" smtClean="0"/>
              <a:t>Das Outlet Konzept ist ein wenig gewöhnungsbedürftig</a:t>
            </a:r>
          </a:p>
          <a:p>
            <a:pPr lvl="1"/>
            <a:r>
              <a:rPr lang="de-DE" dirty="0" smtClean="0"/>
              <a:t>UI-</a:t>
            </a:r>
            <a:r>
              <a:rPr lang="de-DE" dirty="0" err="1" smtClean="0"/>
              <a:t>Control</a:t>
            </a:r>
            <a:r>
              <a:rPr lang="de-DE" dirty="0" smtClean="0"/>
              <a:t> muss an Outlet gebunden werden, damit es vom Code aus sichtbar ist.</a:t>
            </a:r>
          </a:p>
        </p:txBody>
      </p:sp>
      <p:pic>
        <p:nvPicPr>
          <p:cNvPr id="4"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1760" y="548680"/>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136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UI Paradigma</a:t>
            </a:r>
            <a:endParaRPr lang="de-DE" dirty="0"/>
          </a:p>
        </p:txBody>
      </p:sp>
      <p:sp>
        <p:nvSpPr>
          <p:cNvPr id="3" name="Inhaltsplatzhalter 2"/>
          <p:cNvSpPr>
            <a:spLocks noGrp="1"/>
          </p:cNvSpPr>
          <p:nvPr>
            <p:ph idx="1"/>
          </p:nvPr>
        </p:nvSpPr>
        <p:spPr/>
        <p:txBody>
          <a:bodyPr>
            <a:normAutofit fontScale="92500" lnSpcReduction="10000"/>
          </a:bodyPr>
          <a:lstStyle/>
          <a:p>
            <a:r>
              <a:rPr lang="de-DE" dirty="0" smtClean="0"/>
              <a:t>Definition des Views via </a:t>
            </a:r>
            <a:r>
              <a:rPr lang="de-DE" dirty="0" err="1" smtClean="0"/>
              <a:t>xml</a:t>
            </a:r>
            <a:r>
              <a:rPr lang="de-DE" dirty="0" smtClean="0"/>
              <a:t> </a:t>
            </a:r>
          </a:p>
          <a:p>
            <a:pPr lvl="1"/>
            <a:r>
              <a:rPr lang="de-DE" dirty="0" err="1" smtClean="0"/>
              <a:t>Eclipse</a:t>
            </a:r>
            <a:r>
              <a:rPr lang="de-DE" dirty="0" smtClean="0"/>
              <a:t> stellt Designer</a:t>
            </a:r>
          </a:p>
          <a:p>
            <a:r>
              <a:rPr lang="de-DE" dirty="0" smtClean="0"/>
              <a:t>Keine Code Behind Datei hinter dem View.</a:t>
            </a:r>
          </a:p>
          <a:p>
            <a:pPr lvl="1"/>
            <a:r>
              <a:rPr lang="de-DE" dirty="0" smtClean="0"/>
              <a:t>Controls müssen via </a:t>
            </a:r>
            <a:r>
              <a:rPr lang="de-DE" dirty="0" err="1" smtClean="0"/>
              <a:t>FindById</a:t>
            </a:r>
            <a:r>
              <a:rPr lang="de-DE" dirty="0" smtClean="0"/>
              <a:t> gefunden werden.</a:t>
            </a:r>
          </a:p>
          <a:p>
            <a:pPr lvl="1"/>
            <a:r>
              <a:rPr lang="de-DE" dirty="0" smtClean="0"/>
              <a:t>Jedes </a:t>
            </a:r>
            <a:r>
              <a:rPr lang="de-DE" dirty="0" err="1" smtClean="0"/>
              <a:t>Control</a:t>
            </a:r>
            <a:r>
              <a:rPr lang="de-DE" dirty="0" smtClean="0"/>
              <a:t> sollte eine eindeutige ID bekommen.</a:t>
            </a:r>
          </a:p>
          <a:p>
            <a:r>
              <a:rPr lang="de-DE" dirty="0" smtClean="0"/>
              <a:t>In einer </a:t>
            </a:r>
            <a:r>
              <a:rPr lang="de-DE" dirty="0" err="1" smtClean="0"/>
              <a:t>Acitvity</a:t>
            </a:r>
            <a:r>
              <a:rPr lang="de-DE" dirty="0" smtClean="0"/>
              <a:t> muss der View aus den </a:t>
            </a:r>
            <a:r>
              <a:rPr lang="de-DE" dirty="0" err="1" smtClean="0"/>
              <a:t>Resourcen</a:t>
            </a:r>
            <a:r>
              <a:rPr lang="de-DE" dirty="0" smtClean="0"/>
              <a:t> geladen werden.</a:t>
            </a:r>
          </a:p>
          <a:p>
            <a:r>
              <a:rPr lang="de-DE" dirty="0" smtClean="0"/>
              <a:t>Beim Drehen des </a:t>
            </a:r>
            <a:r>
              <a:rPr lang="de-DE" dirty="0" err="1" smtClean="0"/>
              <a:t>Phones</a:t>
            </a:r>
            <a:r>
              <a:rPr lang="de-DE" dirty="0" smtClean="0"/>
              <a:t> wird die alte </a:t>
            </a:r>
            <a:r>
              <a:rPr lang="de-DE" dirty="0" err="1" smtClean="0"/>
              <a:t>Activity</a:t>
            </a:r>
            <a:r>
              <a:rPr lang="de-DE" dirty="0" smtClean="0"/>
              <a:t> zerstört und eine neue </a:t>
            </a:r>
            <a:r>
              <a:rPr lang="de-DE" dirty="0" err="1" smtClean="0"/>
              <a:t>Activity</a:t>
            </a:r>
            <a:r>
              <a:rPr lang="de-DE" dirty="0" smtClean="0"/>
              <a:t> erzeugt.</a:t>
            </a:r>
          </a:p>
          <a:p>
            <a:endParaRPr lang="de-DE" dirty="0"/>
          </a:p>
        </p:txBody>
      </p:sp>
      <p:pic>
        <p:nvPicPr>
          <p:cNvPr id="4"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8878" y="556003"/>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344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Daten speichern auf dem </a:t>
            </a:r>
            <a:r>
              <a:rPr lang="de-DE" dirty="0" smtClean="0"/>
              <a:t>Smartphone</a:t>
            </a:r>
            <a:endParaRPr lang="de-DE" dirty="0"/>
          </a:p>
        </p:txBody>
      </p:sp>
      <p:sp>
        <p:nvSpPr>
          <p:cNvPr id="4" name="Inhaltsplatzhalter 2"/>
          <p:cNvSpPr>
            <a:spLocks noGrp="1"/>
          </p:cNvSpPr>
          <p:nvPr>
            <p:ph idx="1"/>
          </p:nvPr>
        </p:nvSpPr>
        <p:spPr>
          <a:xfrm>
            <a:off x="755576" y="1615480"/>
            <a:ext cx="8229600" cy="4525963"/>
          </a:xfrm>
        </p:spPr>
        <p:txBody>
          <a:bodyPr/>
          <a:lstStyle/>
          <a:p>
            <a:r>
              <a:rPr lang="de-DE" dirty="0" smtClean="0"/>
              <a:t>Isolates Storage</a:t>
            </a:r>
          </a:p>
          <a:p>
            <a:r>
              <a:rPr lang="de-DE" dirty="0" err="1" smtClean="0"/>
              <a:t>Isolated</a:t>
            </a:r>
            <a:r>
              <a:rPr lang="de-DE" dirty="0" smtClean="0"/>
              <a:t> Storage oder App File System</a:t>
            </a:r>
          </a:p>
          <a:p>
            <a:r>
              <a:rPr lang="de-DE" dirty="0" err="1"/>
              <a:t>Isolated</a:t>
            </a:r>
            <a:r>
              <a:rPr lang="de-DE" dirty="0"/>
              <a:t> Storage oder </a:t>
            </a:r>
            <a:r>
              <a:rPr lang="de-DE" dirty="0" smtClean="0"/>
              <a:t>File </a:t>
            </a:r>
            <a:r>
              <a:rPr lang="de-DE" dirty="0"/>
              <a:t>System</a:t>
            </a:r>
          </a:p>
          <a:p>
            <a:endParaRPr lang="de-DE" dirty="0" smtClean="0"/>
          </a:p>
          <a:p>
            <a:pPr lvl="1"/>
            <a:endParaRPr lang="de-DE" dirty="0" smtClean="0"/>
          </a:p>
          <a:p>
            <a:pPr lvl="1"/>
            <a:endParaRPr lang="de-DE"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83" y="1615480"/>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611" y="281209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611" y="2204864"/>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74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Datenbank</a:t>
            </a:r>
          </a:p>
        </p:txBody>
      </p:sp>
      <p:sp>
        <p:nvSpPr>
          <p:cNvPr id="4" name="Inhaltsplatzhalter 2"/>
          <p:cNvSpPr>
            <a:spLocks noGrp="1"/>
          </p:cNvSpPr>
          <p:nvPr>
            <p:ph idx="1"/>
          </p:nvPr>
        </p:nvSpPr>
        <p:spPr>
          <a:xfrm>
            <a:off x="755576" y="1615480"/>
            <a:ext cx="8229600" cy="4525963"/>
          </a:xfrm>
        </p:spPr>
        <p:txBody>
          <a:bodyPr/>
          <a:lstStyle/>
          <a:p>
            <a:r>
              <a:rPr lang="de-DE" dirty="0" smtClean="0"/>
              <a:t>SQL CE (mit Mango) </a:t>
            </a:r>
          </a:p>
          <a:p>
            <a:r>
              <a:rPr lang="de-DE" dirty="0" smtClean="0"/>
              <a:t>SQLite von </a:t>
            </a:r>
            <a:r>
              <a:rPr lang="de-DE" dirty="0" err="1" smtClean="0"/>
              <a:t>Codeplex</a:t>
            </a:r>
            <a:r>
              <a:rPr lang="de-DE" dirty="0" smtClean="0"/>
              <a:t> (Alpha)</a:t>
            </a:r>
          </a:p>
          <a:p>
            <a:r>
              <a:rPr lang="de-DE" dirty="0" smtClean="0"/>
              <a:t>SQLite native</a:t>
            </a:r>
          </a:p>
          <a:p>
            <a:r>
              <a:rPr lang="de-DE" dirty="0"/>
              <a:t>SQLite native</a:t>
            </a:r>
          </a:p>
          <a:p>
            <a:endParaRPr lang="de-DE" dirty="0" smtClean="0"/>
          </a:p>
          <a:p>
            <a:pPr lvl="1"/>
            <a:endParaRPr lang="de-DE" dirty="0" smtClean="0"/>
          </a:p>
          <a:p>
            <a:pPr lvl="1"/>
            <a:endParaRPr lang="de-DE"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83" y="1615480"/>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483" y="3365495"/>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8631" y="2801555"/>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7585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App‘s</a:t>
            </a:r>
            <a:r>
              <a:rPr lang="de-DE" dirty="0" smtClean="0"/>
              <a:t> </a:t>
            </a:r>
            <a:r>
              <a:rPr lang="de-DE" dirty="0" err="1" smtClean="0"/>
              <a:t>Lifecycle</a:t>
            </a:r>
            <a:endParaRPr lang="de-DE"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700808"/>
            <a:ext cx="6774666"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hteck 3"/>
          <p:cNvSpPr/>
          <p:nvPr/>
        </p:nvSpPr>
        <p:spPr>
          <a:xfrm>
            <a:off x="576908" y="5568523"/>
            <a:ext cx="7704856" cy="369332"/>
          </a:xfrm>
          <a:prstGeom prst="rect">
            <a:avLst/>
          </a:prstGeom>
        </p:spPr>
        <p:txBody>
          <a:bodyPr wrap="square">
            <a:spAutoFit/>
          </a:bodyPr>
          <a:lstStyle/>
          <a:p>
            <a:r>
              <a:rPr lang="de-DE" dirty="0"/>
              <a:t>Quelle</a:t>
            </a:r>
            <a:r>
              <a:rPr lang="de-DE" dirty="0" smtClean="0"/>
              <a:t>: Buch „101 Windows® Phone 7 Apps, Volume I“ </a:t>
            </a:r>
            <a:endParaRPr lang="de-DE" dirty="0"/>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62068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862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App‘s</a:t>
            </a:r>
            <a:r>
              <a:rPr lang="de-DE" dirty="0" smtClean="0"/>
              <a:t> </a:t>
            </a:r>
            <a:r>
              <a:rPr lang="de-DE" dirty="0" err="1" smtClean="0"/>
              <a:t>Lifecycle</a:t>
            </a:r>
            <a:endParaRPr lang="de-DE"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268760"/>
            <a:ext cx="5472608" cy="431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1260546" y="5765298"/>
            <a:ext cx="5455596" cy="369332"/>
          </a:xfrm>
          <a:prstGeom prst="rect">
            <a:avLst/>
          </a:prstGeom>
          <a:noFill/>
        </p:spPr>
        <p:txBody>
          <a:bodyPr wrap="none" rtlCol="0">
            <a:spAutoFit/>
          </a:bodyPr>
          <a:lstStyle/>
          <a:p>
            <a:r>
              <a:rPr lang="de-DE" dirty="0" smtClean="0"/>
              <a:t>Quelle: Buch „Head First </a:t>
            </a:r>
            <a:r>
              <a:rPr lang="de-DE" dirty="0" err="1" smtClean="0"/>
              <a:t>iPhone</a:t>
            </a:r>
            <a:r>
              <a:rPr lang="de-DE" dirty="0" smtClean="0"/>
              <a:t> </a:t>
            </a:r>
            <a:r>
              <a:rPr lang="de-DE" dirty="0" err="1" smtClean="0"/>
              <a:t>and</a:t>
            </a:r>
            <a:r>
              <a:rPr lang="de-DE" dirty="0" smtClean="0"/>
              <a:t> </a:t>
            </a:r>
            <a:r>
              <a:rPr lang="de-DE" dirty="0" err="1" smtClean="0"/>
              <a:t>iPad</a:t>
            </a:r>
            <a:r>
              <a:rPr lang="de-DE" dirty="0" smtClean="0"/>
              <a:t> Development“</a:t>
            </a:r>
            <a:endParaRPr lang="de-DE" dirty="0"/>
          </a:p>
        </p:txBody>
      </p:sp>
      <p:pic>
        <p:nvPicPr>
          <p:cNvPr id="7"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7744" y="548680"/>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9250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116632"/>
            <a:ext cx="8229600" cy="724942"/>
          </a:xfrm>
        </p:spPr>
        <p:txBody>
          <a:bodyPr>
            <a:normAutofit fontScale="90000"/>
          </a:bodyPr>
          <a:lstStyle/>
          <a:p>
            <a:r>
              <a:rPr lang="de-DE" dirty="0" err="1" smtClean="0"/>
              <a:t>App‘s</a:t>
            </a:r>
            <a:r>
              <a:rPr lang="de-DE" dirty="0" smtClean="0"/>
              <a:t> </a:t>
            </a:r>
            <a:r>
              <a:rPr lang="de-DE" dirty="0" err="1" smtClean="0"/>
              <a:t>Lifecycle</a:t>
            </a:r>
            <a:endParaRPr lang="de-DE"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764704"/>
            <a:ext cx="4888781" cy="4999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1260546" y="5765298"/>
            <a:ext cx="7326493" cy="369332"/>
          </a:xfrm>
          <a:prstGeom prst="rect">
            <a:avLst/>
          </a:prstGeom>
          <a:noFill/>
        </p:spPr>
        <p:txBody>
          <a:bodyPr wrap="none" rtlCol="0">
            <a:spAutoFit/>
          </a:bodyPr>
          <a:lstStyle/>
          <a:p>
            <a:r>
              <a:rPr lang="de-DE" dirty="0" smtClean="0"/>
              <a:t>Quelle: Buch „</a:t>
            </a:r>
            <a:r>
              <a:rPr lang="de-DE" dirty="0" err="1" smtClean="0"/>
              <a:t>Android</a:t>
            </a:r>
            <a:r>
              <a:rPr lang="de-DE" dirty="0" smtClean="0"/>
              <a:t>™ Wireless </a:t>
            </a:r>
            <a:r>
              <a:rPr lang="de-DE" dirty="0" err="1" smtClean="0"/>
              <a:t>Application</a:t>
            </a:r>
            <a:r>
              <a:rPr lang="de-DE" dirty="0" smtClean="0"/>
              <a:t> Development, Second Edition“</a:t>
            </a:r>
            <a:endParaRPr lang="de-DE" dirty="0"/>
          </a:p>
        </p:txBody>
      </p:sp>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217275"/>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24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State der App sichern/wiederherstellen</a:t>
            </a:r>
            <a:endParaRPr lang="de-DE" dirty="0"/>
          </a:p>
        </p:txBody>
      </p:sp>
      <p:sp>
        <p:nvSpPr>
          <p:cNvPr id="3" name="Inhaltsplatzhalter 2"/>
          <p:cNvSpPr>
            <a:spLocks noGrp="1"/>
          </p:cNvSpPr>
          <p:nvPr>
            <p:ph idx="1"/>
          </p:nvPr>
        </p:nvSpPr>
        <p:spPr/>
        <p:txBody>
          <a:bodyPr>
            <a:normAutofit lnSpcReduction="10000"/>
          </a:bodyPr>
          <a:lstStyle/>
          <a:p>
            <a:r>
              <a:rPr lang="de-DE" dirty="0" smtClean="0"/>
              <a:t>Anforderung: Es soll an der selben stelle die Applikation fortsetzen, wenn gewünscht.</a:t>
            </a:r>
          </a:p>
          <a:p>
            <a:r>
              <a:rPr lang="de-DE" dirty="0" smtClean="0"/>
              <a:t>Ein Ansatz</a:t>
            </a:r>
          </a:p>
          <a:p>
            <a:pPr lvl="1"/>
            <a:r>
              <a:rPr lang="de-DE" dirty="0" smtClean="0"/>
              <a:t>Domain Modell speichern </a:t>
            </a:r>
          </a:p>
          <a:p>
            <a:pPr lvl="1"/>
            <a:r>
              <a:rPr lang="de-DE" dirty="0" smtClean="0"/>
              <a:t>Die gerade angezeigte Seite.</a:t>
            </a:r>
          </a:p>
          <a:p>
            <a:r>
              <a:rPr lang="de-DE" dirty="0" smtClean="0"/>
              <a:t>Mein Ansatz – </a:t>
            </a:r>
          </a:p>
          <a:p>
            <a:pPr lvl="1"/>
            <a:r>
              <a:rPr lang="de-DE" dirty="0"/>
              <a:t>Domain Modells speichern</a:t>
            </a:r>
            <a:endParaRPr lang="de-DE" dirty="0" smtClean="0"/>
          </a:p>
          <a:p>
            <a:pPr lvl="1"/>
            <a:r>
              <a:rPr lang="de-DE" dirty="0" smtClean="0"/>
              <a:t>Der Windows Workflow 4 – Ansatz</a:t>
            </a:r>
          </a:p>
          <a:p>
            <a:pPr lvl="2"/>
            <a:r>
              <a:rPr lang="de-DE" dirty="0" smtClean="0"/>
              <a:t>Reaktivierung von Bookmarks</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477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Was mache ich…</a:t>
            </a:r>
            <a:endParaRPr lang="de-DE" dirty="0"/>
          </a:p>
        </p:txBody>
      </p:sp>
      <p:sp>
        <p:nvSpPr>
          <p:cNvPr id="3" name="Inhaltsplatzhalter 2"/>
          <p:cNvSpPr>
            <a:spLocks noGrp="1"/>
          </p:cNvSpPr>
          <p:nvPr>
            <p:ph idx="1"/>
          </p:nvPr>
        </p:nvSpPr>
        <p:spPr/>
        <p:txBody>
          <a:bodyPr>
            <a:normAutofit/>
          </a:bodyPr>
          <a:lstStyle/>
          <a:p>
            <a:r>
              <a:rPr lang="de-DE" dirty="0" smtClean="0"/>
              <a:t>HFZ2 (Homöopathie für Zuhause 2.0)</a:t>
            </a:r>
          </a:p>
          <a:p>
            <a:pPr lvl="1"/>
            <a:r>
              <a:rPr lang="de-DE" dirty="0" smtClean="0"/>
              <a:t>App zum Finden vom </a:t>
            </a:r>
            <a:r>
              <a:rPr lang="de-DE" dirty="0" err="1" smtClean="0"/>
              <a:t>Homöopatische</a:t>
            </a:r>
            <a:endParaRPr lang="de-DE" dirty="0" smtClean="0"/>
          </a:p>
          <a:p>
            <a:pPr lvl="2"/>
            <a:r>
              <a:rPr lang="de-DE" dirty="0" smtClean="0"/>
              <a:t>Durchsuchen einer Offline Datenbank von Heilmitteln auf dem Smartphone</a:t>
            </a:r>
          </a:p>
          <a:p>
            <a:pPr lvl="2"/>
            <a:r>
              <a:rPr lang="de-DE" dirty="0" smtClean="0"/>
              <a:t>Finden eines Heilmittels für eine Beschwerde basierend auf gestellten Fragen und die gegebenen Antworten.</a:t>
            </a:r>
          </a:p>
          <a:p>
            <a:pPr lvl="2"/>
            <a:endParaRPr lang="de-DE" dirty="0"/>
          </a:p>
          <a:p>
            <a:pPr lvl="2"/>
            <a:endParaRPr lang="de-DE" dirty="0" smtClean="0"/>
          </a:p>
          <a:p>
            <a:pPr lvl="2"/>
            <a:endParaRPr lang="de-DE" dirty="0" smtClean="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58" y="4365104"/>
            <a:ext cx="845372" cy="15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4365104"/>
            <a:ext cx="847352" cy="15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4365104"/>
            <a:ext cx="849640" cy="15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2031" y="4365104"/>
            <a:ext cx="845064" cy="15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36096" y="4365104"/>
            <a:ext cx="843216" cy="15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8161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a:t>
            </a:r>
            <a:endParaRPr lang="de-DE" dirty="0"/>
          </a:p>
        </p:txBody>
      </p:sp>
      <p:sp>
        <p:nvSpPr>
          <p:cNvPr id="4" name="Titel 1"/>
          <p:cNvSpPr txBox="1">
            <a:spLocks/>
          </p:cNvSpPr>
          <p:nvPr/>
        </p:nvSpPr>
        <p:spPr>
          <a:xfrm>
            <a:off x="576943" y="1997968"/>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smtClean="0"/>
              <a:t>Einige Dinge, die sonst noch wissenswert und hilfreich sind…</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9040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smtClean="0"/>
              <a:t>IXmlSerializable</a:t>
            </a:r>
            <a:endParaRPr lang="de-DE" dirty="0"/>
          </a:p>
        </p:txBody>
      </p:sp>
      <p:sp>
        <p:nvSpPr>
          <p:cNvPr id="3" name="Inhaltsplatzhalter 2"/>
          <p:cNvSpPr>
            <a:spLocks noGrp="1"/>
          </p:cNvSpPr>
          <p:nvPr>
            <p:ph idx="1"/>
          </p:nvPr>
        </p:nvSpPr>
        <p:spPr/>
        <p:txBody>
          <a:bodyPr/>
          <a:lstStyle/>
          <a:p>
            <a:r>
              <a:rPr lang="de-DE" dirty="0" smtClean="0"/>
              <a:t>Die zu speichernden Objekte, welche nach einer Reaktivierung der App den vorherigen Zustand repräsentieren sollte das Interface </a:t>
            </a:r>
            <a:r>
              <a:rPr lang="de-DE" dirty="0" err="1" smtClean="0"/>
              <a:t>IXmlSerializable</a:t>
            </a:r>
            <a:r>
              <a:rPr lang="de-DE" dirty="0" smtClean="0"/>
              <a:t> implementieren. </a:t>
            </a:r>
            <a:endParaRPr lang="de-DE" dirty="0"/>
          </a:p>
          <a:p>
            <a:pPr lvl="1"/>
            <a:r>
              <a:rPr lang="de-DE" dirty="0" smtClean="0"/>
              <a:t>Alles von Hand machen…</a:t>
            </a:r>
          </a:p>
          <a:p>
            <a:r>
              <a:rPr lang="de-DE" dirty="0" err="1" smtClean="0"/>
              <a:t>XMLSerializer</a:t>
            </a:r>
            <a:r>
              <a:rPr lang="de-DE" dirty="0" smtClean="0"/>
              <a:t> funktioniert nicht!</a:t>
            </a:r>
            <a:endParaRPr lang="de-DE"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69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41784"/>
            <a:ext cx="8229600" cy="1143000"/>
          </a:xfrm>
        </p:spPr>
        <p:txBody>
          <a:bodyPr>
            <a:normAutofit/>
          </a:bodyPr>
          <a:lstStyle/>
          <a:p>
            <a:r>
              <a:rPr lang="de-DE" sz="4000" dirty="0" smtClean="0"/>
              <a:t>Teile Austauchen – Der </a:t>
            </a:r>
            <a:r>
              <a:rPr lang="de-DE" sz="4000" dirty="0" err="1" smtClean="0"/>
              <a:t>Microkernel</a:t>
            </a:r>
            <a:endParaRPr lang="de-DE" dirty="0"/>
          </a:p>
        </p:txBody>
      </p:sp>
      <p:sp>
        <p:nvSpPr>
          <p:cNvPr id="3" name="Inhaltsplatzhalter 2"/>
          <p:cNvSpPr>
            <a:spLocks noGrp="1"/>
          </p:cNvSpPr>
          <p:nvPr>
            <p:ph idx="1"/>
          </p:nvPr>
        </p:nvSpPr>
        <p:spPr/>
        <p:txBody>
          <a:bodyPr>
            <a:normAutofit fontScale="92500" lnSpcReduction="20000"/>
          </a:bodyPr>
          <a:lstStyle/>
          <a:p>
            <a:r>
              <a:rPr lang="de-DE" dirty="0"/>
              <a:t>Alles, bis auf die Domain Objekte sind über Interfaces </a:t>
            </a:r>
            <a:r>
              <a:rPr lang="de-DE" dirty="0" err="1"/>
              <a:t>gewrapped</a:t>
            </a:r>
            <a:r>
              <a:rPr lang="de-DE" dirty="0"/>
              <a:t>.</a:t>
            </a:r>
          </a:p>
          <a:p>
            <a:r>
              <a:rPr lang="de-DE" dirty="0" smtClean="0"/>
              <a:t>Kein ‚</a:t>
            </a:r>
            <a:r>
              <a:rPr lang="de-DE" dirty="0" err="1" smtClean="0"/>
              <a:t>new</a:t>
            </a:r>
            <a:r>
              <a:rPr lang="de-DE" dirty="0" smtClean="0"/>
              <a:t>‘ im Code, außer für Domain Objekte.</a:t>
            </a:r>
          </a:p>
          <a:p>
            <a:r>
              <a:rPr lang="de-DE" dirty="0" smtClean="0"/>
              <a:t>Man fragt nur nach einer Instanz für ein Interface</a:t>
            </a:r>
          </a:p>
          <a:p>
            <a:pPr lvl="1"/>
            <a:r>
              <a:rPr lang="de-DE" sz="2400" dirty="0">
                <a:solidFill>
                  <a:srgbClr val="0070C0"/>
                </a:solidFill>
              </a:rPr>
              <a:t>ITitlePortalWP7</a:t>
            </a:r>
            <a:r>
              <a:rPr lang="de-DE" sz="2400" dirty="0"/>
              <a:t> titlePortalWp7 = </a:t>
            </a:r>
            <a:r>
              <a:rPr lang="de-DE" sz="2400" dirty="0" err="1">
                <a:solidFill>
                  <a:srgbClr val="0070C0"/>
                </a:solidFill>
              </a:rPr>
              <a:t>Microkernel</a:t>
            </a:r>
            <a:r>
              <a:rPr lang="de-DE" sz="2400" dirty="0" err="1"/>
              <a:t>.CreateInstance</a:t>
            </a:r>
            <a:r>
              <a:rPr lang="de-DE" sz="2400" dirty="0"/>
              <a:t>&lt;</a:t>
            </a:r>
            <a:r>
              <a:rPr lang="de-DE" sz="2400" dirty="0">
                <a:solidFill>
                  <a:srgbClr val="0070C0"/>
                </a:solidFill>
              </a:rPr>
              <a:t>ITitlePortalWP7</a:t>
            </a:r>
            <a:r>
              <a:rPr lang="de-DE" sz="2400" dirty="0" smtClean="0"/>
              <a:t>&gt;();</a:t>
            </a:r>
          </a:p>
          <a:p>
            <a:r>
              <a:rPr lang="de-DE" dirty="0" smtClean="0"/>
              <a:t>Jede App hat ihren eigenen </a:t>
            </a:r>
            <a:r>
              <a:rPr lang="de-DE" dirty="0" err="1" smtClean="0"/>
              <a:t>MicrokernelInitializer</a:t>
            </a:r>
            <a:r>
              <a:rPr lang="de-DE" dirty="0" smtClean="0"/>
              <a:t> pro Projekt.</a:t>
            </a:r>
          </a:p>
          <a:p>
            <a:pPr lvl="1"/>
            <a:r>
              <a:rPr lang="de-DE" sz="2400" dirty="0" err="1" smtClean="0"/>
              <a:t>Microkernel.AddInstanceCreationMethodForInterfaces</a:t>
            </a:r>
            <a:r>
              <a:rPr lang="de-DE" sz="2400" dirty="0" smtClean="0"/>
              <a:t>(</a:t>
            </a:r>
            <a:br>
              <a:rPr lang="de-DE" sz="2400" dirty="0" smtClean="0"/>
            </a:br>
            <a:r>
              <a:rPr lang="de-DE" sz="2400" dirty="0" err="1" smtClean="0">
                <a:solidFill>
                  <a:srgbClr val="0070C0"/>
                </a:solidFill>
              </a:rPr>
              <a:t>new</a:t>
            </a:r>
            <a:r>
              <a:rPr lang="de-DE" sz="2400" dirty="0"/>
              <a:t>[] { </a:t>
            </a:r>
            <a:r>
              <a:rPr lang="de-DE" sz="2400" dirty="0" err="1">
                <a:solidFill>
                  <a:srgbClr val="0070C0"/>
                </a:solidFill>
              </a:rPr>
              <a:t>typeof</a:t>
            </a:r>
            <a:r>
              <a:rPr lang="de-DE" sz="2400" dirty="0"/>
              <a:t>(</a:t>
            </a:r>
            <a:r>
              <a:rPr lang="de-DE" sz="2400" dirty="0" err="1">
                <a:solidFill>
                  <a:srgbClr val="00B050"/>
                </a:solidFill>
              </a:rPr>
              <a:t>ITitlePortal</a:t>
            </a:r>
            <a:r>
              <a:rPr lang="de-DE" sz="2400" dirty="0"/>
              <a:t>), </a:t>
            </a:r>
            <a:r>
              <a:rPr lang="de-DE" sz="2400" dirty="0" err="1">
                <a:solidFill>
                  <a:srgbClr val="0070C0"/>
                </a:solidFill>
              </a:rPr>
              <a:t>typeof</a:t>
            </a:r>
            <a:r>
              <a:rPr lang="de-DE" sz="2400" dirty="0"/>
              <a:t>(</a:t>
            </a:r>
            <a:r>
              <a:rPr lang="de-DE" sz="2400" dirty="0">
                <a:solidFill>
                  <a:srgbClr val="00B050"/>
                </a:solidFill>
              </a:rPr>
              <a:t>ITitlePortalWP7</a:t>
            </a:r>
            <a:r>
              <a:rPr lang="de-DE" sz="2400" dirty="0"/>
              <a:t>) }, </a:t>
            </a:r>
            <a:r>
              <a:rPr lang="de-DE" sz="2400" dirty="0" smtClean="0"/>
              <a:t/>
            </a:r>
            <a:br>
              <a:rPr lang="de-DE" sz="2400" dirty="0" smtClean="0"/>
            </a:br>
            <a:r>
              <a:rPr lang="de-DE" sz="2400" dirty="0" smtClean="0"/>
              <a:t>x </a:t>
            </a:r>
            <a:r>
              <a:rPr lang="de-DE" sz="2400" dirty="0"/>
              <a:t>=&gt; </a:t>
            </a:r>
            <a:r>
              <a:rPr lang="de-DE" sz="2400" dirty="0" err="1">
                <a:solidFill>
                  <a:srgbClr val="0070C0"/>
                </a:solidFill>
              </a:rPr>
              <a:t>new</a:t>
            </a:r>
            <a:r>
              <a:rPr lang="de-DE" sz="2400" dirty="0">
                <a:solidFill>
                  <a:srgbClr val="0070C0"/>
                </a:solidFill>
              </a:rPr>
              <a:t> </a:t>
            </a:r>
            <a:r>
              <a:rPr lang="de-DE" sz="2400" dirty="0" err="1">
                <a:solidFill>
                  <a:srgbClr val="00B050"/>
                </a:solidFill>
              </a:rPr>
              <a:t>TitlePortal</a:t>
            </a:r>
            <a:r>
              <a:rPr lang="de-DE" sz="2400" dirty="0"/>
              <a:t>(), </a:t>
            </a:r>
            <a:r>
              <a:rPr lang="de-DE" sz="2400" dirty="0" smtClean="0"/>
              <a:t/>
            </a:r>
            <a:br>
              <a:rPr lang="de-DE" sz="2400" dirty="0" smtClean="0"/>
            </a:br>
            <a:r>
              <a:rPr lang="de-DE" sz="2400" dirty="0" err="1" smtClean="0">
                <a:solidFill>
                  <a:srgbClr val="0070C0"/>
                </a:solidFill>
              </a:rPr>
              <a:t>true</a:t>
            </a:r>
            <a:r>
              <a:rPr lang="de-DE" sz="2400" dirty="0"/>
              <a:t>);</a:t>
            </a:r>
          </a:p>
          <a:p>
            <a:pPr lvl="1"/>
            <a:endParaRPr lang="de-DE"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829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Ohne #</a:t>
            </a:r>
            <a:r>
              <a:rPr lang="de-DE" dirty="0" err="1" smtClean="0"/>
              <a:t>if</a:t>
            </a:r>
            <a:r>
              <a:rPr lang="de-DE" dirty="0" smtClean="0"/>
              <a:t> geht’s fast nicht !</a:t>
            </a:r>
            <a:endParaRPr lang="de-DE" dirty="0"/>
          </a:p>
        </p:txBody>
      </p:sp>
      <p:sp>
        <p:nvSpPr>
          <p:cNvPr id="3" name="Inhaltsplatzhalter 2"/>
          <p:cNvSpPr>
            <a:spLocks noGrp="1"/>
          </p:cNvSpPr>
          <p:nvPr>
            <p:ph idx="1"/>
          </p:nvPr>
        </p:nvSpPr>
        <p:spPr/>
        <p:txBody>
          <a:bodyPr>
            <a:normAutofit/>
          </a:bodyPr>
          <a:lstStyle/>
          <a:p>
            <a:r>
              <a:rPr lang="de-DE" dirty="0" smtClean="0"/>
              <a:t>Bei den SQLite </a:t>
            </a:r>
            <a:r>
              <a:rPr lang="de-DE" dirty="0" err="1" smtClean="0"/>
              <a:t>Assemblies</a:t>
            </a:r>
            <a:r>
              <a:rPr lang="de-DE" dirty="0" smtClean="0"/>
              <a:t> konnte man sich nicht ganz auf </a:t>
            </a:r>
            <a:r>
              <a:rPr lang="de-DE" dirty="0" err="1" smtClean="0"/>
              <a:t>Sqlite</a:t>
            </a:r>
            <a:r>
              <a:rPr lang="de-DE" dirty="0" smtClean="0"/>
              <a:t>… oder SQLite… einigen</a:t>
            </a:r>
          </a:p>
          <a:p>
            <a:pPr lvl="1"/>
            <a:r>
              <a:rPr lang="de-DE" sz="2000" dirty="0">
                <a:solidFill>
                  <a:srgbClr val="0070C0"/>
                </a:solidFill>
              </a:rPr>
              <a:t>#</a:t>
            </a:r>
            <a:r>
              <a:rPr lang="de-DE" sz="2000" dirty="0" err="1">
                <a:solidFill>
                  <a:srgbClr val="0070C0"/>
                </a:solidFill>
              </a:rPr>
              <a:t>if</a:t>
            </a:r>
            <a:r>
              <a:rPr lang="de-DE" sz="2000" dirty="0">
                <a:solidFill>
                  <a:srgbClr val="0070C0"/>
                </a:solidFill>
              </a:rPr>
              <a:t> Windows </a:t>
            </a:r>
          </a:p>
          <a:p>
            <a:pPr lvl="1"/>
            <a:r>
              <a:rPr lang="en-US" sz="2000" dirty="0">
                <a:solidFill>
                  <a:srgbClr val="0070C0"/>
                </a:solidFill>
              </a:rPr>
              <a:t>        public </a:t>
            </a:r>
            <a:r>
              <a:rPr lang="en-US" sz="2000" dirty="0" err="1">
                <a:solidFill>
                  <a:srgbClr val="0070C0"/>
                </a:solidFill>
              </a:rPr>
              <a:t>int</a:t>
            </a:r>
            <a:r>
              <a:rPr lang="en-US" sz="2000" dirty="0">
                <a:solidFill>
                  <a:srgbClr val="0070C0"/>
                </a:solidFill>
              </a:rPr>
              <a:t> </a:t>
            </a:r>
            <a:r>
              <a:rPr lang="en-US" sz="2000" dirty="0" err="1">
                <a:solidFill>
                  <a:srgbClr val="0070C0"/>
                </a:solidFill>
              </a:rPr>
              <a:t>ExecuteNonQuery</a:t>
            </a:r>
            <a:r>
              <a:rPr lang="en-US" sz="2000" dirty="0">
                <a:solidFill>
                  <a:srgbClr val="0070C0"/>
                </a:solidFill>
              </a:rPr>
              <a:t>&lt;</a:t>
            </a:r>
            <a:r>
              <a:rPr lang="en-US" sz="2000" dirty="0" err="1">
                <a:solidFill>
                  <a:srgbClr val="0070C0"/>
                </a:solidFill>
              </a:rPr>
              <a:t>TInput</a:t>
            </a:r>
            <a:r>
              <a:rPr lang="en-US" sz="2000" dirty="0" smtClean="0">
                <a:solidFill>
                  <a:srgbClr val="0070C0"/>
                </a:solidFill>
              </a:rPr>
              <a:t>&gt;(</a:t>
            </a:r>
            <a:r>
              <a:rPr lang="de-DE" sz="2000" dirty="0" smtClean="0"/>
              <a:t>Action&lt;</a:t>
            </a:r>
            <a:r>
              <a:rPr lang="de-DE" sz="2000" b="1" dirty="0" err="1" smtClean="0"/>
              <a:t>SQLite</a:t>
            </a:r>
            <a:r>
              <a:rPr lang="de-DE" sz="2000" dirty="0" err="1" smtClean="0"/>
              <a:t>Command</a:t>
            </a:r>
            <a:r>
              <a:rPr lang="de-DE" sz="2000" dirty="0" smtClean="0"/>
              <a:t>,…</a:t>
            </a:r>
            <a:endParaRPr lang="en-US" sz="2000" dirty="0">
              <a:solidFill>
                <a:srgbClr val="0070C0"/>
              </a:solidFill>
            </a:endParaRPr>
          </a:p>
          <a:p>
            <a:pPr lvl="1"/>
            <a:r>
              <a:rPr lang="de-DE" sz="2000" dirty="0">
                <a:solidFill>
                  <a:srgbClr val="0070C0"/>
                </a:solidFill>
              </a:rPr>
              <a:t>#</a:t>
            </a:r>
            <a:r>
              <a:rPr lang="de-DE" sz="2000" dirty="0" err="1">
                <a:solidFill>
                  <a:srgbClr val="0070C0"/>
                </a:solidFill>
              </a:rPr>
              <a:t>endif</a:t>
            </a:r>
            <a:endParaRPr lang="de-DE" sz="2000" dirty="0">
              <a:solidFill>
                <a:srgbClr val="0070C0"/>
              </a:solidFill>
            </a:endParaRPr>
          </a:p>
          <a:p>
            <a:pPr lvl="1"/>
            <a:r>
              <a:rPr lang="de-DE" sz="2000" dirty="0">
                <a:solidFill>
                  <a:srgbClr val="0070C0"/>
                </a:solidFill>
              </a:rPr>
              <a:t>#</a:t>
            </a:r>
            <a:r>
              <a:rPr lang="de-DE" sz="2000" dirty="0" err="1">
                <a:solidFill>
                  <a:srgbClr val="0070C0"/>
                </a:solidFill>
              </a:rPr>
              <a:t>if</a:t>
            </a:r>
            <a:r>
              <a:rPr lang="de-DE" sz="2000" dirty="0">
                <a:solidFill>
                  <a:srgbClr val="0070C0"/>
                </a:solidFill>
              </a:rPr>
              <a:t> </a:t>
            </a:r>
            <a:r>
              <a:rPr lang="de-DE" sz="2000" dirty="0" err="1">
                <a:solidFill>
                  <a:srgbClr val="0070C0"/>
                </a:solidFill>
              </a:rPr>
              <a:t>iPhone</a:t>
            </a:r>
            <a:r>
              <a:rPr lang="de-DE" sz="2000" dirty="0">
                <a:solidFill>
                  <a:srgbClr val="0070C0"/>
                </a:solidFill>
              </a:rPr>
              <a:t> || WINDOWS_PHONE || ANDROID</a:t>
            </a:r>
          </a:p>
          <a:p>
            <a:pPr lvl="1"/>
            <a:r>
              <a:rPr lang="en-US" sz="2000" dirty="0">
                <a:solidFill>
                  <a:srgbClr val="0070C0"/>
                </a:solidFill>
              </a:rPr>
              <a:t>        public </a:t>
            </a:r>
            <a:r>
              <a:rPr lang="en-US" sz="2000" dirty="0" err="1">
                <a:solidFill>
                  <a:srgbClr val="0070C0"/>
                </a:solidFill>
              </a:rPr>
              <a:t>int</a:t>
            </a:r>
            <a:r>
              <a:rPr lang="en-US" sz="2000" dirty="0">
                <a:solidFill>
                  <a:srgbClr val="0070C0"/>
                </a:solidFill>
              </a:rPr>
              <a:t> </a:t>
            </a:r>
            <a:r>
              <a:rPr lang="en-US" sz="2000" dirty="0" err="1">
                <a:solidFill>
                  <a:srgbClr val="0070C0"/>
                </a:solidFill>
              </a:rPr>
              <a:t>ExecuteNonQuery</a:t>
            </a:r>
            <a:r>
              <a:rPr lang="en-US" sz="2000" dirty="0">
                <a:solidFill>
                  <a:srgbClr val="0070C0"/>
                </a:solidFill>
              </a:rPr>
              <a:t>&lt;</a:t>
            </a:r>
            <a:r>
              <a:rPr lang="en-US" sz="2000" dirty="0" err="1">
                <a:solidFill>
                  <a:srgbClr val="0070C0"/>
                </a:solidFill>
              </a:rPr>
              <a:t>TInput</a:t>
            </a:r>
            <a:r>
              <a:rPr lang="en-US" sz="2000" dirty="0" smtClean="0">
                <a:solidFill>
                  <a:srgbClr val="0070C0"/>
                </a:solidFill>
              </a:rPr>
              <a:t>&gt;(</a:t>
            </a:r>
            <a:r>
              <a:rPr lang="de-DE" sz="2000" dirty="0" smtClean="0"/>
              <a:t>Action&lt;</a:t>
            </a:r>
            <a:r>
              <a:rPr lang="de-DE" sz="2000" b="1" dirty="0" err="1" smtClean="0"/>
              <a:t>Sqlite</a:t>
            </a:r>
            <a:r>
              <a:rPr lang="de-DE" sz="2000" dirty="0" err="1" smtClean="0"/>
              <a:t>Command</a:t>
            </a:r>
            <a:r>
              <a:rPr lang="en-US" sz="2000" dirty="0" smtClean="0">
                <a:solidFill>
                  <a:srgbClr val="0070C0"/>
                </a:solidFill>
              </a:rPr>
              <a:t>…</a:t>
            </a:r>
            <a:endParaRPr lang="en-US" sz="2000" dirty="0">
              <a:solidFill>
                <a:srgbClr val="0070C0"/>
              </a:solidFill>
            </a:endParaRPr>
          </a:p>
          <a:p>
            <a:pPr lvl="1"/>
            <a:r>
              <a:rPr lang="de-DE" sz="2000" dirty="0">
                <a:solidFill>
                  <a:srgbClr val="0070C0"/>
                </a:solidFill>
              </a:rPr>
              <a:t>#</a:t>
            </a:r>
            <a:r>
              <a:rPr lang="de-DE" sz="2000" dirty="0" err="1">
                <a:solidFill>
                  <a:srgbClr val="0070C0"/>
                </a:solidFill>
              </a:rPr>
              <a:t>endif</a:t>
            </a:r>
            <a:endParaRPr lang="de-DE" sz="2000" dirty="0">
              <a:solidFill>
                <a:srgbClr val="0070C0"/>
              </a:solidFill>
            </a:endParaRPr>
          </a:p>
          <a:p>
            <a:r>
              <a:rPr lang="de-DE" dirty="0" smtClean="0"/>
              <a:t>Es fehlen Actions&lt;T…&gt;</a:t>
            </a:r>
          </a:p>
          <a:p>
            <a:endParaRPr lang="de-DE"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375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Testen</a:t>
            </a:r>
            <a:endParaRPr lang="de-DE" dirty="0"/>
          </a:p>
        </p:txBody>
      </p:sp>
      <p:sp>
        <p:nvSpPr>
          <p:cNvPr id="3" name="Inhaltsplatzhalter 2"/>
          <p:cNvSpPr>
            <a:spLocks noGrp="1"/>
          </p:cNvSpPr>
          <p:nvPr>
            <p:ph idx="1"/>
          </p:nvPr>
        </p:nvSpPr>
        <p:spPr/>
        <p:txBody>
          <a:bodyPr>
            <a:normAutofit lnSpcReduction="10000"/>
          </a:bodyPr>
          <a:lstStyle/>
          <a:p>
            <a:r>
              <a:rPr lang="de-DE" dirty="0" smtClean="0"/>
              <a:t>Backend </a:t>
            </a:r>
            <a:r>
              <a:rPr lang="de-DE" dirty="0" err="1" smtClean="0"/>
              <a:t>Logic</a:t>
            </a:r>
            <a:r>
              <a:rPr lang="de-DE" dirty="0" smtClean="0"/>
              <a:t> </a:t>
            </a:r>
          </a:p>
          <a:p>
            <a:pPr lvl="1"/>
            <a:r>
              <a:rPr lang="de-DE" dirty="0" smtClean="0"/>
              <a:t>Visual Studio</a:t>
            </a:r>
          </a:p>
          <a:p>
            <a:pPr lvl="2"/>
            <a:r>
              <a:rPr lang="de-DE" dirty="0" smtClean="0"/>
              <a:t>Unit Tests, BDD, Last Tests….</a:t>
            </a:r>
          </a:p>
          <a:p>
            <a:pPr lvl="2"/>
            <a:r>
              <a:rPr lang="de-DE" dirty="0" smtClean="0"/>
              <a:t>Database stehen auch auf Windows zur Verfügung</a:t>
            </a:r>
          </a:p>
          <a:p>
            <a:pPr lvl="1"/>
            <a:r>
              <a:rPr lang="de-DE" dirty="0" smtClean="0"/>
              <a:t>ACHTUNG: Nicht zu 100% gewähr, dass die Backend </a:t>
            </a:r>
            <a:r>
              <a:rPr lang="de-DE" dirty="0" err="1" smtClean="0"/>
              <a:t>Logic</a:t>
            </a:r>
            <a:r>
              <a:rPr lang="de-DE" dirty="0" smtClean="0"/>
              <a:t> auf den Devices auch dort komplett fehlerfrei läuft.</a:t>
            </a:r>
          </a:p>
          <a:p>
            <a:r>
              <a:rPr lang="de-DE" dirty="0" smtClean="0"/>
              <a:t>UI / </a:t>
            </a:r>
            <a:r>
              <a:rPr lang="de-DE" dirty="0" err="1" smtClean="0"/>
              <a:t>App‘s</a:t>
            </a:r>
            <a:endParaRPr lang="de-DE" dirty="0" smtClean="0"/>
          </a:p>
          <a:p>
            <a:pPr lvl="1"/>
            <a:r>
              <a:rPr lang="de-DE" dirty="0" smtClean="0"/>
              <a:t>Idee (Noch nicht ausprobiert) </a:t>
            </a:r>
          </a:p>
          <a:p>
            <a:pPr lvl="2"/>
            <a:r>
              <a:rPr lang="de-DE" dirty="0" smtClean="0"/>
              <a:t>Visual Studio (</a:t>
            </a:r>
            <a:r>
              <a:rPr lang="de-DE" dirty="0" err="1" smtClean="0"/>
              <a:t>Coded</a:t>
            </a:r>
            <a:r>
              <a:rPr lang="de-DE" dirty="0" smtClean="0"/>
              <a:t> UI Test)</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094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Auf die Auflösung kommt es an…</a:t>
            </a:r>
            <a:endParaRPr lang="de-DE" dirty="0"/>
          </a:p>
        </p:txBody>
      </p:sp>
      <p:sp>
        <p:nvSpPr>
          <p:cNvPr id="3" name="Inhaltsplatzhalter 2"/>
          <p:cNvSpPr>
            <a:spLocks noGrp="1"/>
          </p:cNvSpPr>
          <p:nvPr>
            <p:ph idx="1"/>
          </p:nvPr>
        </p:nvSpPr>
        <p:spPr/>
        <p:txBody>
          <a:bodyPr/>
          <a:lstStyle/>
          <a:p>
            <a:r>
              <a:rPr lang="de-DE" dirty="0" smtClean="0"/>
              <a:t>Windows Phone 7</a:t>
            </a:r>
          </a:p>
          <a:p>
            <a:r>
              <a:rPr lang="de-DE" dirty="0"/>
              <a:t> </a:t>
            </a:r>
            <a:r>
              <a:rPr lang="de-DE" dirty="0" err="1"/>
              <a:t>iPhone</a:t>
            </a:r>
            <a:r>
              <a:rPr lang="de-DE" dirty="0"/>
              <a:t>, </a:t>
            </a:r>
            <a:r>
              <a:rPr lang="de-DE" dirty="0" err="1" smtClean="0"/>
              <a:t>iPad</a:t>
            </a:r>
            <a:endParaRPr lang="de-DE" dirty="0"/>
          </a:p>
          <a:p>
            <a:r>
              <a:rPr lang="de-DE" dirty="0" smtClean="0"/>
              <a:t>QVGA,QVGA </a:t>
            </a:r>
            <a:r>
              <a:rPr lang="de-DE" dirty="0" err="1" smtClean="0"/>
              <a:t>slider,HVGA</a:t>
            </a:r>
            <a:r>
              <a:rPr lang="de-DE" dirty="0" smtClean="0"/>
              <a:t> </a:t>
            </a:r>
            <a:r>
              <a:rPr lang="de-DE" dirty="0" err="1" smtClean="0"/>
              <a:t>slider</a:t>
            </a:r>
            <a:r>
              <a:rPr lang="de-DE" dirty="0" smtClean="0"/>
              <a:t> (ADP1),HVGA (ADP2),WQVGA,FWQVGA,WVGA (Nexus </a:t>
            </a:r>
            <a:r>
              <a:rPr lang="de-DE" dirty="0" err="1" smtClean="0"/>
              <a:t>One</a:t>
            </a:r>
            <a:r>
              <a:rPr lang="de-DE" dirty="0" smtClean="0"/>
              <a:t>),FWVGA </a:t>
            </a:r>
            <a:r>
              <a:rPr lang="de-DE" dirty="0" err="1" smtClean="0"/>
              <a:t>slider</a:t>
            </a:r>
            <a:r>
              <a:rPr lang="de-DE" dirty="0" smtClean="0"/>
              <a:t>, WVGA (Nexus S), WVGA, FWVGA, WXGA (</a:t>
            </a:r>
            <a:r>
              <a:rPr lang="de-DE" dirty="0" err="1" smtClean="0"/>
              <a:t>Tablet</a:t>
            </a:r>
            <a:r>
              <a:rPr lang="de-DE" dirty="0" smtClean="0"/>
              <a:t>), Custom</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7" y="1628800"/>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0" y="2799689"/>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87" y="2132856"/>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805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Debugging</a:t>
            </a:r>
            <a:endParaRPr lang="de-DE" dirty="0"/>
          </a:p>
        </p:txBody>
      </p:sp>
      <p:sp>
        <p:nvSpPr>
          <p:cNvPr id="3" name="Inhaltsplatzhalter 2"/>
          <p:cNvSpPr>
            <a:spLocks noGrp="1"/>
          </p:cNvSpPr>
          <p:nvPr>
            <p:ph idx="1"/>
          </p:nvPr>
        </p:nvSpPr>
        <p:spPr/>
        <p:txBody>
          <a:bodyPr>
            <a:normAutofit fontScale="92500" lnSpcReduction="20000"/>
          </a:bodyPr>
          <a:lstStyle/>
          <a:p>
            <a:r>
              <a:rPr lang="de-DE" dirty="0" smtClean="0"/>
              <a:t>Funktioniert wie immer</a:t>
            </a:r>
          </a:p>
          <a:p>
            <a:r>
              <a:rPr lang="de-DE" dirty="0"/>
              <a:t>Ein wenig zäh, aber es funktioniert</a:t>
            </a:r>
          </a:p>
          <a:p>
            <a:r>
              <a:rPr lang="de-DE" dirty="0"/>
              <a:t>Dinge Funktionieren im Emulator, nicht aber auf dem Device</a:t>
            </a:r>
          </a:p>
          <a:p>
            <a:r>
              <a:rPr lang="de-DE" dirty="0" smtClean="0"/>
              <a:t>Ein wenig </a:t>
            </a:r>
            <a:r>
              <a:rPr lang="de-DE" dirty="0" err="1" smtClean="0"/>
              <a:t>hakelig</a:t>
            </a:r>
            <a:endParaRPr lang="de-DE" dirty="0" smtClean="0"/>
          </a:p>
          <a:p>
            <a:pPr lvl="1"/>
            <a:r>
              <a:rPr lang="de-DE" dirty="0" smtClean="0"/>
              <a:t>Schon langsam im Emulator</a:t>
            </a:r>
          </a:p>
          <a:p>
            <a:pPr lvl="1"/>
            <a:r>
              <a:rPr lang="de-DE" dirty="0" smtClean="0"/>
              <a:t>Schneller auf dem Device</a:t>
            </a:r>
          </a:p>
          <a:p>
            <a:r>
              <a:rPr lang="de-DE" dirty="0" smtClean="0"/>
              <a:t>Funktioniert auf dem Device, nicht aber auf dem Emulator</a:t>
            </a:r>
          </a:p>
          <a:p>
            <a:pPr lvl="2"/>
            <a:r>
              <a:rPr lang="de-DE" dirty="0" err="1" smtClean="0"/>
              <a:t>Delegates</a:t>
            </a:r>
            <a:r>
              <a:rPr lang="de-DE" dirty="0" smtClean="0"/>
              <a:t> mag er irgendwie nicht</a:t>
            </a:r>
          </a:p>
          <a:p>
            <a:endParaRPr lang="de-DE" dirty="0" smtClean="0"/>
          </a:p>
          <a:p>
            <a:endParaRPr lang="de-DE" dirty="0"/>
          </a:p>
        </p:txBody>
      </p:sp>
      <p:pic>
        <p:nvPicPr>
          <p:cNvPr id="4"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7" y="3284984"/>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5" y="1466900"/>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039" y="1928956"/>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770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Wie sieht eine Solution Struktur aus ?</a:t>
            </a:r>
            <a:endParaRPr lang="de-DE"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8376" y="1715333"/>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6162" y="1556792"/>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23016" y="1589543"/>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899592" y="2166955"/>
            <a:ext cx="1512168" cy="38498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1043608" y="2488406"/>
            <a:ext cx="1224136" cy="792088"/>
          </a:xfrm>
          <a:prstGeom prst="rect">
            <a:avLst/>
          </a:prstGeom>
          <a:solidFill>
            <a:schemeClr val="tx2">
              <a:lumMod val="20000"/>
              <a:lumOff val="80000"/>
            </a:schemeClr>
          </a:solidFill>
          <a:ln>
            <a:solidFill>
              <a:schemeClr val="tx1"/>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9" name="Rechteck 8"/>
          <p:cNvSpPr/>
          <p:nvPr/>
        </p:nvSpPr>
        <p:spPr>
          <a:xfrm>
            <a:off x="1038697" y="4814552"/>
            <a:ext cx="1224136" cy="792088"/>
          </a:xfrm>
          <a:prstGeom prst="rect">
            <a:avLst/>
          </a:prstGeom>
          <a:solidFill>
            <a:schemeClr val="tx2">
              <a:lumMod val="20000"/>
              <a:lumOff val="8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10" name="Rechteck 9"/>
          <p:cNvSpPr/>
          <p:nvPr/>
        </p:nvSpPr>
        <p:spPr>
          <a:xfrm>
            <a:off x="1043608" y="3640534"/>
            <a:ext cx="1224136" cy="792088"/>
          </a:xfrm>
          <a:prstGeom prst="rect">
            <a:avLst/>
          </a:prstGeom>
          <a:solidFill>
            <a:schemeClr val="tx2">
              <a:lumMod val="20000"/>
              <a:lumOff val="8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11" name="Textfeld 10"/>
          <p:cNvSpPr txBox="1"/>
          <p:nvPr/>
        </p:nvSpPr>
        <p:spPr>
          <a:xfrm>
            <a:off x="1053580" y="2119074"/>
            <a:ext cx="389850" cy="369332"/>
          </a:xfrm>
          <a:prstGeom prst="rect">
            <a:avLst/>
          </a:prstGeom>
          <a:noFill/>
        </p:spPr>
        <p:txBody>
          <a:bodyPr wrap="none" rtlCol="0">
            <a:spAutoFit/>
          </a:bodyPr>
          <a:lstStyle/>
          <a:p>
            <a:r>
              <a:rPr lang="de-DE" dirty="0" smtClean="0">
                <a:solidFill>
                  <a:schemeClr val="bg1"/>
                </a:solidFill>
              </a:rPr>
              <a:t>UI</a:t>
            </a:r>
            <a:endParaRPr lang="de-DE" dirty="0">
              <a:solidFill>
                <a:schemeClr val="bg1"/>
              </a:solidFill>
            </a:endParaRPr>
          </a:p>
        </p:txBody>
      </p:sp>
      <p:sp>
        <p:nvSpPr>
          <p:cNvPr id="12" name="Textfeld 11"/>
          <p:cNvSpPr txBox="1"/>
          <p:nvPr/>
        </p:nvSpPr>
        <p:spPr>
          <a:xfrm>
            <a:off x="1053580" y="3280494"/>
            <a:ext cx="663964" cy="369332"/>
          </a:xfrm>
          <a:prstGeom prst="rect">
            <a:avLst/>
          </a:prstGeom>
          <a:noFill/>
        </p:spPr>
        <p:txBody>
          <a:bodyPr wrap="none" rtlCol="0">
            <a:spAutoFit/>
          </a:bodyPr>
          <a:lstStyle/>
          <a:p>
            <a:r>
              <a:rPr lang="de-DE" dirty="0" err="1" smtClean="0">
                <a:solidFill>
                  <a:schemeClr val="bg1"/>
                </a:solidFill>
              </a:rPr>
              <a:t>Logic</a:t>
            </a:r>
            <a:endParaRPr lang="de-DE" dirty="0">
              <a:solidFill>
                <a:schemeClr val="bg1"/>
              </a:solidFill>
            </a:endParaRPr>
          </a:p>
        </p:txBody>
      </p:sp>
      <p:sp>
        <p:nvSpPr>
          <p:cNvPr id="13" name="Textfeld 12"/>
          <p:cNvSpPr txBox="1"/>
          <p:nvPr/>
        </p:nvSpPr>
        <p:spPr>
          <a:xfrm>
            <a:off x="1043608" y="4445220"/>
            <a:ext cx="554767" cy="369332"/>
          </a:xfrm>
          <a:prstGeom prst="rect">
            <a:avLst/>
          </a:prstGeom>
          <a:noFill/>
        </p:spPr>
        <p:txBody>
          <a:bodyPr wrap="none" rtlCol="0">
            <a:spAutoFit/>
          </a:bodyPr>
          <a:lstStyle/>
          <a:p>
            <a:r>
              <a:rPr lang="de-DE" dirty="0" smtClean="0">
                <a:solidFill>
                  <a:schemeClr val="bg1"/>
                </a:solidFill>
              </a:rPr>
              <a:t>DAL</a:t>
            </a:r>
            <a:endParaRPr lang="de-DE" dirty="0">
              <a:solidFill>
                <a:schemeClr val="bg1"/>
              </a:solidFill>
            </a:endParaRPr>
          </a:p>
        </p:txBody>
      </p:sp>
      <p:sp>
        <p:nvSpPr>
          <p:cNvPr id="14" name="Textfeld 13"/>
          <p:cNvSpPr txBox="1"/>
          <p:nvPr/>
        </p:nvSpPr>
        <p:spPr>
          <a:xfrm>
            <a:off x="824769" y="1749742"/>
            <a:ext cx="1651991" cy="369332"/>
          </a:xfrm>
          <a:prstGeom prst="rect">
            <a:avLst/>
          </a:prstGeom>
          <a:noFill/>
        </p:spPr>
        <p:txBody>
          <a:bodyPr wrap="none" rtlCol="0">
            <a:spAutoFit/>
          </a:bodyPr>
          <a:lstStyle/>
          <a:p>
            <a:r>
              <a:rPr lang="de-DE" dirty="0" smtClean="0"/>
              <a:t>.NET (komplett)</a:t>
            </a:r>
            <a:endParaRPr lang="de-DE" dirty="0"/>
          </a:p>
        </p:txBody>
      </p:sp>
      <p:sp>
        <p:nvSpPr>
          <p:cNvPr id="15" name="Rechteck 14"/>
          <p:cNvSpPr/>
          <p:nvPr/>
        </p:nvSpPr>
        <p:spPr>
          <a:xfrm>
            <a:off x="2696977" y="2166955"/>
            <a:ext cx="1512168" cy="38498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2840993" y="2488406"/>
            <a:ext cx="1224136" cy="792088"/>
          </a:xfrm>
          <a:prstGeom prst="rect">
            <a:avLst/>
          </a:prstGeom>
          <a:solidFill>
            <a:schemeClr val="tx2">
              <a:lumMod val="20000"/>
              <a:lumOff val="8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17" name="Rechteck 16"/>
          <p:cNvSpPr/>
          <p:nvPr/>
        </p:nvSpPr>
        <p:spPr>
          <a:xfrm>
            <a:off x="2836082" y="4814552"/>
            <a:ext cx="1224136" cy="792088"/>
          </a:xfrm>
          <a:prstGeom prst="rect">
            <a:avLst/>
          </a:prstGeom>
          <a:solidFill>
            <a:schemeClr val="tx2">
              <a:lumMod val="20000"/>
              <a:lumOff val="80000"/>
            </a:schemeClr>
          </a:solidFill>
          <a:ln>
            <a:solidFill>
              <a:schemeClr val="tx1"/>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18" name="Rechteck 17"/>
          <p:cNvSpPr/>
          <p:nvPr/>
        </p:nvSpPr>
        <p:spPr>
          <a:xfrm>
            <a:off x="2840993" y="3640534"/>
            <a:ext cx="1224136" cy="792088"/>
          </a:xfrm>
          <a:prstGeom prst="rect">
            <a:avLst/>
          </a:prstGeom>
          <a:solidFill>
            <a:schemeClr val="tx2">
              <a:lumMod val="20000"/>
              <a:lumOff val="80000"/>
            </a:schemeClr>
          </a:solidFill>
          <a:ln>
            <a:solidFill>
              <a:schemeClr val="tx1"/>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19" name="Textfeld 18"/>
          <p:cNvSpPr txBox="1"/>
          <p:nvPr/>
        </p:nvSpPr>
        <p:spPr>
          <a:xfrm>
            <a:off x="2850965" y="2119074"/>
            <a:ext cx="389850" cy="369332"/>
          </a:xfrm>
          <a:prstGeom prst="rect">
            <a:avLst/>
          </a:prstGeom>
          <a:noFill/>
        </p:spPr>
        <p:txBody>
          <a:bodyPr wrap="none" rtlCol="0">
            <a:spAutoFit/>
          </a:bodyPr>
          <a:lstStyle/>
          <a:p>
            <a:r>
              <a:rPr lang="de-DE" dirty="0" smtClean="0">
                <a:solidFill>
                  <a:schemeClr val="bg1"/>
                </a:solidFill>
              </a:rPr>
              <a:t>UI</a:t>
            </a:r>
            <a:endParaRPr lang="de-DE" dirty="0">
              <a:solidFill>
                <a:schemeClr val="bg1"/>
              </a:solidFill>
            </a:endParaRPr>
          </a:p>
        </p:txBody>
      </p:sp>
      <p:sp>
        <p:nvSpPr>
          <p:cNvPr id="20" name="Textfeld 19"/>
          <p:cNvSpPr txBox="1"/>
          <p:nvPr/>
        </p:nvSpPr>
        <p:spPr>
          <a:xfrm>
            <a:off x="2850965" y="3280494"/>
            <a:ext cx="663964" cy="369332"/>
          </a:xfrm>
          <a:prstGeom prst="rect">
            <a:avLst/>
          </a:prstGeom>
          <a:noFill/>
        </p:spPr>
        <p:txBody>
          <a:bodyPr wrap="none" rtlCol="0">
            <a:spAutoFit/>
          </a:bodyPr>
          <a:lstStyle/>
          <a:p>
            <a:r>
              <a:rPr lang="de-DE" dirty="0" err="1" smtClean="0">
                <a:solidFill>
                  <a:schemeClr val="bg1"/>
                </a:solidFill>
              </a:rPr>
              <a:t>Logic</a:t>
            </a:r>
            <a:endParaRPr lang="de-DE" dirty="0">
              <a:solidFill>
                <a:schemeClr val="bg1"/>
              </a:solidFill>
            </a:endParaRPr>
          </a:p>
        </p:txBody>
      </p:sp>
      <p:sp>
        <p:nvSpPr>
          <p:cNvPr id="21" name="Textfeld 20"/>
          <p:cNvSpPr txBox="1"/>
          <p:nvPr/>
        </p:nvSpPr>
        <p:spPr>
          <a:xfrm>
            <a:off x="2840993" y="4445220"/>
            <a:ext cx="554767" cy="369332"/>
          </a:xfrm>
          <a:prstGeom prst="rect">
            <a:avLst/>
          </a:prstGeom>
          <a:noFill/>
        </p:spPr>
        <p:txBody>
          <a:bodyPr wrap="none" rtlCol="0">
            <a:spAutoFit/>
          </a:bodyPr>
          <a:lstStyle/>
          <a:p>
            <a:r>
              <a:rPr lang="de-DE" dirty="0" smtClean="0">
                <a:solidFill>
                  <a:schemeClr val="bg1"/>
                </a:solidFill>
              </a:rPr>
              <a:t>DAL</a:t>
            </a:r>
            <a:endParaRPr lang="de-DE" dirty="0">
              <a:solidFill>
                <a:schemeClr val="bg1"/>
              </a:solidFill>
            </a:endParaRPr>
          </a:p>
        </p:txBody>
      </p:sp>
      <p:sp>
        <p:nvSpPr>
          <p:cNvPr id="39" name="Rechteck 38"/>
          <p:cNvSpPr/>
          <p:nvPr/>
        </p:nvSpPr>
        <p:spPr>
          <a:xfrm>
            <a:off x="4499992" y="2166955"/>
            <a:ext cx="1512168" cy="38498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p:cNvSpPr/>
          <p:nvPr/>
        </p:nvSpPr>
        <p:spPr>
          <a:xfrm>
            <a:off x="4644008" y="2488406"/>
            <a:ext cx="1224136" cy="792088"/>
          </a:xfrm>
          <a:prstGeom prst="rect">
            <a:avLst/>
          </a:prstGeom>
          <a:solidFill>
            <a:schemeClr val="tx2">
              <a:lumMod val="20000"/>
              <a:lumOff val="8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41" name="Rechteck 40"/>
          <p:cNvSpPr/>
          <p:nvPr/>
        </p:nvSpPr>
        <p:spPr>
          <a:xfrm>
            <a:off x="4639097" y="4814552"/>
            <a:ext cx="1224136" cy="792088"/>
          </a:xfrm>
          <a:prstGeom prst="rect">
            <a:avLst/>
          </a:prstGeom>
          <a:solidFill>
            <a:schemeClr val="tx2">
              <a:lumMod val="20000"/>
              <a:lumOff val="80000"/>
            </a:schemeClr>
          </a:solidFill>
          <a:ln>
            <a:solidFill>
              <a:schemeClr val="tx1"/>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42" name="Rechteck 41"/>
          <p:cNvSpPr/>
          <p:nvPr/>
        </p:nvSpPr>
        <p:spPr>
          <a:xfrm>
            <a:off x="4644008" y="3640534"/>
            <a:ext cx="1224136" cy="792088"/>
          </a:xfrm>
          <a:prstGeom prst="rect">
            <a:avLst/>
          </a:prstGeom>
          <a:solidFill>
            <a:schemeClr val="tx2">
              <a:lumMod val="20000"/>
              <a:lumOff val="80000"/>
            </a:schemeClr>
          </a:solidFill>
          <a:ln>
            <a:solidFill>
              <a:schemeClr val="tx1"/>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43" name="Textfeld 42"/>
          <p:cNvSpPr txBox="1"/>
          <p:nvPr/>
        </p:nvSpPr>
        <p:spPr>
          <a:xfrm>
            <a:off x="4653980" y="2119074"/>
            <a:ext cx="389850" cy="369332"/>
          </a:xfrm>
          <a:prstGeom prst="rect">
            <a:avLst/>
          </a:prstGeom>
          <a:noFill/>
        </p:spPr>
        <p:txBody>
          <a:bodyPr wrap="none" rtlCol="0">
            <a:spAutoFit/>
          </a:bodyPr>
          <a:lstStyle/>
          <a:p>
            <a:r>
              <a:rPr lang="de-DE" dirty="0" smtClean="0">
                <a:solidFill>
                  <a:schemeClr val="bg1"/>
                </a:solidFill>
              </a:rPr>
              <a:t>UI</a:t>
            </a:r>
            <a:endParaRPr lang="de-DE" dirty="0">
              <a:solidFill>
                <a:schemeClr val="bg1"/>
              </a:solidFill>
            </a:endParaRPr>
          </a:p>
        </p:txBody>
      </p:sp>
      <p:sp>
        <p:nvSpPr>
          <p:cNvPr id="44" name="Textfeld 43"/>
          <p:cNvSpPr txBox="1"/>
          <p:nvPr/>
        </p:nvSpPr>
        <p:spPr>
          <a:xfrm>
            <a:off x="4653980" y="3280494"/>
            <a:ext cx="663964" cy="369332"/>
          </a:xfrm>
          <a:prstGeom prst="rect">
            <a:avLst/>
          </a:prstGeom>
          <a:noFill/>
        </p:spPr>
        <p:txBody>
          <a:bodyPr wrap="none" rtlCol="0">
            <a:spAutoFit/>
          </a:bodyPr>
          <a:lstStyle/>
          <a:p>
            <a:r>
              <a:rPr lang="de-DE" dirty="0" err="1" smtClean="0">
                <a:solidFill>
                  <a:schemeClr val="bg1"/>
                </a:solidFill>
              </a:rPr>
              <a:t>Logic</a:t>
            </a:r>
            <a:endParaRPr lang="de-DE" dirty="0">
              <a:solidFill>
                <a:schemeClr val="bg1"/>
              </a:solidFill>
            </a:endParaRPr>
          </a:p>
        </p:txBody>
      </p:sp>
      <p:sp>
        <p:nvSpPr>
          <p:cNvPr id="45" name="Textfeld 44"/>
          <p:cNvSpPr txBox="1"/>
          <p:nvPr/>
        </p:nvSpPr>
        <p:spPr>
          <a:xfrm>
            <a:off x="4644008" y="4445220"/>
            <a:ext cx="554767" cy="369332"/>
          </a:xfrm>
          <a:prstGeom prst="rect">
            <a:avLst/>
          </a:prstGeom>
          <a:noFill/>
        </p:spPr>
        <p:txBody>
          <a:bodyPr wrap="none" rtlCol="0">
            <a:spAutoFit/>
          </a:bodyPr>
          <a:lstStyle/>
          <a:p>
            <a:r>
              <a:rPr lang="de-DE" dirty="0" smtClean="0">
                <a:solidFill>
                  <a:schemeClr val="bg1"/>
                </a:solidFill>
              </a:rPr>
              <a:t>DAL</a:t>
            </a:r>
            <a:endParaRPr lang="de-DE" dirty="0">
              <a:solidFill>
                <a:schemeClr val="bg1"/>
              </a:solidFill>
            </a:endParaRPr>
          </a:p>
        </p:txBody>
      </p:sp>
      <p:sp>
        <p:nvSpPr>
          <p:cNvPr id="47" name="Rechteck 46"/>
          <p:cNvSpPr/>
          <p:nvPr/>
        </p:nvSpPr>
        <p:spPr>
          <a:xfrm>
            <a:off x="6300192" y="2166954"/>
            <a:ext cx="1512168" cy="38498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a:off x="6444208" y="2488405"/>
            <a:ext cx="1224136" cy="792088"/>
          </a:xfrm>
          <a:prstGeom prst="rect">
            <a:avLst/>
          </a:prstGeom>
          <a:solidFill>
            <a:schemeClr val="tx2">
              <a:lumMod val="20000"/>
              <a:lumOff val="8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49" name="Rechteck 48"/>
          <p:cNvSpPr/>
          <p:nvPr/>
        </p:nvSpPr>
        <p:spPr>
          <a:xfrm>
            <a:off x="6439297" y="4814551"/>
            <a:ext cx="1224136" cy="792088"/>
          </a:xfrm>
          <a:prstGeom prst="rect">
            <a:avLst/>
          </a:prstGeom>
          <a:solidFill>
            <a:schemeClr val="tx2">
              <a:lumMod val="20000"/>
              <a:lumOff val="80000"/>
            </a:schemeClr>
          </a:solidFill>
          <a:ln>
            <a:solidFill>
              <a:schemeClr val="tx1"/>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50" name="Rechteck 49"/>
          <p:cNvSpPr/>
          <p:nvPr/>
        </p:nvSpPr>
        <p:spPr>
          <a:xfrm>
            <a:off x="6444208" y="3640533"/>
            <a:ext cx="1224136" cy="792088"/>
          </a:xfrm>
          <a:prstGeom prst="rect">
            <a:avLst/>
          </a:prstGeom>
          <a:solidFill>
            <a:schemeClr val="tx2">
              <a:lumMod val="20000"/>
              <a:lumOff val="80000"/>
            </a:schemeClr>
          </a:solidFill>
          <a:ln>
            <a:solidFill>
              <a:schemeClr val="tx1"/>
            </a:solidFill>
            <a:prstDash val="sysDot"/>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sp>
        <p:nvSpPr>
          <p:cNvPr id="51" name="Textfeld 50"/>
          <p:cNvSpPr txBox="1"/>
          <p:nvPr/>
        </p:nvSpPr>
        <p:spPr>
          <a:xfrm>
            <a:off x="6454180" y="2119073"/>
            <a:ext cx="389850" cy="369332"/>
          </a:xfrm>
          <a:prstGeom prst="rect">
            <a:avLst/>
          </a:prstGeom>
          <a:noFill/>
        </p:spPr>
        <p:txBody>
          <a:bodyPr wrap="none" rtlCol="0">
            <a:spAutoFit/>
          </a:bodyPr>
          <a:lstStyle/>
          <a:p>
            <a:r>
              <a:rPr lang="de-DE" dirty="0" smtClean="0">
                <a:solidFill>
                  <a:schemeClr val="bg1"/>
                </a:solidFill>
              </a:rPr>
              <a:t>UI</a:t>
            </a:r>
            <a:endParaRPr lang="de-DE" dirty="0">
              <a:solidFill>
                <a:schemeClr val="bg1"/>
              </a:solidFill>
            </a:endParaRPr>
          </a:p>
        </p:txBody>
      </p:sp>
      <p:sp>
        <p:nvSpPr>
          <p:cNvPr id="52" name="Textfeld 51"/>
          <p:cNvSpPr txBox="1"/>
          <p:nvPr/>
        </p:nvSpPr>
        <p:spPr>
          <a:xfrm>
            <a:off x="6454180" y="3280493"/>
            <a:ext cx="663964" cy="369332"/>
          </a:xfrm>
          <a:prstGeom prst="rect">
            <a:avLst/>
          </a:prstGeom>
          <a:noFill/>
        </p:spPr>
        <p:txBody>
          <a:bodyPr wrap="none" rtlCol="0">
            <a:spAutoFit/>
          </a:bodyPr>
          <a:lstStyle/>
          <a:p>
            <a:r>
              <a:rPr lang="de-DE" dirty="0" err="1" smtClean="0">
                <a:solidFill>
                  <a:schemeClr val="bg1"/>
                </a:solidFill>
              </a:rPr>
              <a:t>Logic</a:t>
            </a:r>
            <a:endParaRPr lang="de-DE" dirty="0">
              <a:solidFill>
                <a:schemeClr val="bg1"/>
              </a:solidFill>
            </a:endParaRPr>
          </a:p>
        </p:txBody>
      </p:sp>
      <p:sp>
        <p:nvSpPr>
          <p:cNvPr id="53" name="Textfeld 52"/>
          <p:cNvSpPr txBox="1"/>
          <p:nvPr/>
        </p:nvSpPr>
        <p:spPr>
          <a:xfrm>
            <a:off x="6444208" y="4445219"/>
            <a:ext cx="554767" cy="369332"/>
          </a:xfrm>
          <a:prstGeom prst="rect">
            <a:avLst/>
          </a:prstGeom>
          <a:noFill/>
        </p:spPr>
        <p:txBody>
          <a:bodyPr wrap="none" rtlCol="0">
            <a:spAutoFit/>
          </a:bodyPr>
          <a:lstStyle/>
          <a:p>
            <a:r>
              <a:rPr lang="de-DE" dirty="0" smtClean="0">
                <a:solidFill>
                  <a:schemeClr val="bg1"/>
                </a:solidFill>
              </a:rPr>
              <a:t>DAL</a:t>
            </a:r>
            <a:endParaRPr lang="de-DE" dirty="0">
              <a:solidFill>
                <a:schemeClr val="bg1"/>
              </a:solidFill>
            </a:endParaRPr>
          </a:p>
        </p:txBody>
      </p:sp>
      <p:sp>
        <p:nvSpPr>
          <p:cNvPr id="57" name="Gefaltete Ecke 56"/>
          <p:cNvSpPr/>
          <p:nvPr/>
        </p:nvSpPr>
        <p:spPr>
          <a:xfrm>
            <a:off x="1443430" y="3820553"/>
            <a:ext cx="392266" cy="432048"/>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58" name="Gefaltete Ecke 57"/>
          <p:cNvSpPr/>
          <p:nvPr/>
        </p:nvSpPr>
        <p:spPr>
          <a:xfrm>
            <a:off x="3287378" y="3820553"/>
            <a:ext cx="392266" cy="432048"/>
          </a:xfrm>
          <a:prstGeom prst="foldedCorner">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cxnSp>
        <p:nvCxnSpPr>
          <p:cNvPr id="60" name="Gerade Verbindung mit Pfeil 59"/>
          <p:cNvCxnSpPr>
            <a:endCxn id="57" idx="3"/>
          </p:cNvCxnSpPr>
          <p:nvPr/>
        </p:nvCxnSpPr>
        <p:spPr>
          <a:xfrm flipH="1" flipV="1">
            <a:off x="1835696" y="4036577"/>
            <a:ext cx="1405119" cy="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3707" y="3170557"/>
            <a:ext cx="319087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Gefaltete Ecke 61"/>
          <p:cNvSpPr/>
          <p:nvPr/>
        </p:nvSpPr>
        <p:spPr>
          <a:xfrm>
            <a:off x="3252017" y="2668425"/>
            <a:ext cx="392266" cy="432048"/>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63" name="Gefaltete Ecke 62"/>
          <p:cNvSpPr/>
          <p:nvPr/>
        </p:nvSpPr>
        <p:spPr>
          <a:xfrm>
            <a:off x="1459543" y="4994572"/>
            <a:ext cx="392266" cy="432048"/>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64" name="Gefaltete Ecke 63"/>
          <p:cNvSpPr/>
          <p:nvPr/>
        </p:nvSpPr>
        <p:spPr>
          <a:xfrm>
            <a:off x="3287378" y="4994572"/>
            <a:ext cx="392266" cy="432048"/>
          </a:xfrm>
          <a:prstGeom prst="foldedCorner">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cxnSp>
        <p:nvCxnSpPr>
          <p:cNvPr id="65" name="Gerade Verbindung mit Pfeil 64"/>
          <p:cNvCxnSpPr/>
          <p:nvPr/>
        </p:nvCxnSpPr>
        <p:spPr>
          <a:xfrm flipH="1" flipV="1">
            <a:off x="1835696" y="5210596"/>
            <a:ext cx="1405119" cy="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6" name="Gefaltete Ecke 65"/>
          <p:cNvSpPr/>
          <p:nvPr/>
        </p:nvSpPr>
        <p:spPr>
          <a:xfrm>
            <a:off x="5053897" y="3816546"/>
            <a:ext cx="392266" cy="432048"/>
          </a:xfrm>
          <a:prstGeom prst="foldedCorner">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67" name="Gefaltete Ecke 66"/>
          <p:cNvSpPr/>
          <p:nvPr/>
        </p:nvSpPr>
        <p:spPr>
          <a:xfrm>
            <a:off x="5050716" y="4994573"/>
            <a:ext cx="392266" cy="432048"/>
          </a:xfrm>
          <a:prstGeom prst="foldedCorner">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68" name="Gefaltete Ecke 67"/>
          <p:cNvSpPr/>
          <p:nvPr/>
        </p:nvSpPr>
        <p:spPr>
          <a:xfrm>
            <a:off x="5059943" y="2651867"/>
            <a:ext cx="392266" cy="432048"/>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69" name="Gefaltete Ecke 68"/>
          <p:cNvSpPr/>
          <p:nvPr/>
        </p:nvSpPr>
        <p:spPr>
          <a:xfrm>
            <a:off x="6849186" y="3816546"/>
            <a:ext cx="392266" cy="432048"/>
          </a:xfrm>
          <a:prstGeom prst="foldedCorner">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70" name="Gefaltete Ecke 69"/>
          <p:cNvSpPr/>
          <p:nvPr/>
        </p:nvSpPr>
        <p:spPr>
          <a:xfrm>
            <a:off x="6846005" y="4994573"/>
            <a:ext cx="392266" cy="432048"/>
          </a:xfrm>
          <a:prstGeom prst="foldedCorner">
            <a:avLst/>
          </a:prstGeom>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71" name="Gefaltete Ecke 70"/>
          <p:cNvSpPr/>
          <p:nvPr/>
        </p:nvSpPr>
        <p:spPr>
          <a:xfrm>
            <a:off x="6855232" y="2651867"/>
            <a:ext cx="392266" cy="432048"/>
          </a:xfrm>
          <a:prstGeom prst="foldedCorner">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54" name="Abgerundetes Rechteck 53"/>
          <p:cNvSpPr/>
          <p:nvPr/>
        </p:nvSpPr>
        <p:spPr>
          <a:xfrm>
            <a:off x="3182947" y="4144590"/>
            <a:ext cx="1584176" cy="288032"/>
          </a:xfrm>
          <a:prstGeom prst="round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de-DE"/>
          </a:p>
        </p:txBody>
      </p:sp>
    </p:spTree>
    <p:extLst>
      <p:ext uri="{BB962C8B-B14F-4D97-AF65-F5344CB8AC3E}">
        <p14:creationId xmlns:p14="http://schemas.microsoft.com/office/powerpoint/2010/main" val="3095908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14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6146"/>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54"/>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4"/>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6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62"/>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6"/>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4"/>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4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45"/>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67"/>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43"/>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40"/>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68"/>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nodeType="clickEffect">
                                  <p:stCondLst>
                                    <p:cond delay="0"/>
                                  </p:stCondLst>
                                  <p:childTnLst>
                                    <p:set>
                                      <p:cBhvr>
                                        <p:cTn id="120" dur="1" fill="hold">
                                          <p:stCondLst>
                                            <p:cond delay="0"/>
                                          </p:stCondLst>
                                        </p:cTn>
                                        <p:tgtEl>
                                          <p:spTgt spid="5"/>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47"/>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50"/>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51"/>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52"/>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53"/>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69"/>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7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19" grpId="0"/>
      <p:bldP spid="20" grpId="0"/>
      <p:bldP spid="21" grpId="0"/>
      <p:bldP spid="39" grpId="0" animBg="1"/>
      <p:bldP spid="40" grpId="0" animBg="1"/>
      <p:bldP spid="41" grpId="0" animBg="1"/>
      <p:bldP spid="42" grpId="0" animBg="1"/>
      <p:bldP spid="43" grpId="0"/>
      <p:bldP spid="44" grpId="0"/>
      <p:bldP spid="45" grpId="0"/>
      <p:bldP spid="47" grpId="0" animBg="1"/>
      <p:bldP spid="48" grpId="0" animBg="1"/>
      <p:bldP spid="49" grpId="0" animBg="1"/>
      <p:bldP spid="50" grpId="0" animBg="1"/>
      <p:bldP spid="51" grpId="0"/>
      <p:bldP spid="52" grpId="0"/>
      <p:bldP spid="53" grpId="0"/>
      <p:bldP spid="57" grpId="0" animBg="1"/>
      <p:bldP spid="58" grpId="0" animBg="1"/>
      <p:bldP spid="62" grpId="0" animBg="1"/>
      <p:bldP spid="63" grpId="0" animBg="1"/>
      <p:bldP spid="64" grpId="0" animBg="1"/>
      <p:bldP spid="66" grpId="0" animBg="1"/>
      <p:bldP spid="67" grpId="0" animBg="1"/>
      <p:bldP spid="68" grpId="0" animBg="1"/>
      <p:bldP spid="69" grpId="0" animBg="1"/>
      <p:bldP spid="70" grpId="0" animBg="1"/>
      <p:bldP spid="71" grpId="0" animBg="1"/>
      <p:bldP spid="54" grpId="0" animBg="1"/>
      <p:bldP spid="5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Solution Struktur</a:t>
            </a:r>
            <a:endParaRPr lang="de-DE" dirty="0"/>
          </a:p>
        </p:txBody>
      </p:sp>
      <p:grpSp>
        <p:nvGrpSpPr>
          <p:cNvPr id="4" name="Gruppieren 3"/>
          <p:cNvGrpSpPr/>
          <p:nvPr/>
        </p:nvGrpSpPr>
        <p:grpSpPr>
          <a:xfrm>
            <a:off x="854740" y="1412776"/>
            <a:ext cx="7673585" cy="3985993"/>
            <a:chOff x="1283280" y="2913175"/>
            <a:chExt cx="5520055" cy="2485593"/>
          </a:xfrm>
        </p:grpSpPr>
        <p:sp>
          <p:nvSpPr>
            <p:cNvPr id="3" name="Textfeld 2"/>
            <p:cNvSpPr txBox="1"/>
            <p:nvPr/>
          </p:nvSpPr>
          <p:spPr>
            <a:xfrm>
              <a:off x="1733531" y="4157259"/>
              <a:ext cx="343364" cy="369332"/>
            </a:xfrm>
            <a:prstGeom prst="rect">
              <a:avLst/>
            </a:prstGeom>
            <a:noFill/>
          </p:spPr>
          <p:txBody>
            <a:bodyPr wrap="none" rtlCol="0">
              <a:spAutoFit/>
            </a:bodyPr>
            <a:lstStyle/>
            <a:p>
              <a:r>
                <a:rPr lang="de-DE" dirty="0" smtClean="0"/>
                <a:t>…</a:t>
              </a:r>
              <a:endParaRPr lang="de-DE" dirty="0"/>
            </a:p>
          </p:txBody>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0897" y="2913175"/>
              <a:ext cx="4276725"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7885" y="4526591"/>
              <a:ext cx="550545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9071" y="4732369"/>
              <a:ext cx="54959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3280" y="5179693"/>
              <a:ext cx="54959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7410" y="4961090"/>
              <a:ext cx="54578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815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de-DE" sz="3200" dirty="0"/>
              <a:t>WP7 – Die </a:t>
            </a:r>
            <a:r>
              <a:rPr lang="de-DE" sz="3200" dirty="0" smtClean="0"/>
              <a:t>Entwicklungsumgebung </a:t>
            </a:r>
            <a:br>
              <a:rPr lang="de-DE" sz="3200" dirty="0" smtClean="0"/>
            </a:br>
            <a:r>
              <a:rPr lang="de-DE" sz="3200" dirty="0" smtClean="0"/>
              <a:t>Programmierung</a:t>
            </a:r>
            <a:endParaRPr lang="de-DE" sz="32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124744"/>
            <a:ext cx="6569144" cy="4929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476672"/>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0" y="1124744"/>
            <a:ext cx="1089472" cy="42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408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1600200"/>
            <a:ext cx="7715200" cy="4525963"/>
          </a:xfrm>
        </p:spPr>
        <p:txBody>
          <a:bodyPr/>
          <a:lstStyle/>
          <a:p>
            <a:pPr marL="0" indent="0">
              <a:buNone/>
            </a:pPr>
            <a:r>
              <a:rPr lang="de-DE" dirty="0" smtClean="0"/>
              <a:t>Was mache ich …</a:t>
            </a:r>
          </a:p>
          <a:p>
            <a:pPr marL="0" indent="0">
              <a:buNone/>
            </a:pPr>
            <a:r>
              <a:rPr lang="de-DE" b="1" dirty="0" smtClean="0"/>
              <a:t>Was geht im .NET Umfeld …</a:t>
            </a:r>
          </a:p>
          <a:p>
            <a:pPr marL="0" indent="0">
              <a:buNone/>
            </a:pPr>
            <a:r>
              <a:rPr lang="de-DE" dirty="0" smtClean="0"/>
              <a:t>Warum Multi-Plattform …</a:t>
            </a:r>
          </a:p>
          <a:p>
            <a:pPr marL="0" indent="0">
              <a:buNone/>
            </a:pPr>
            <a:r>
              <a:rPr lang="de-DE" dirty="0" smtClean="0"/>
              <a:t>Warum .NET…</a:t>
            </a:r>
          </a:p>
          <a:p>
            <a:pPr marL="0" indent="0">
              <a:buNone/>
            </a:pPr>
            <a:r>
              <a:rPr lang="de-DE" dirty="0" smtClean="0"/>
              <a:t>Wie geht‘s …</a:t>
            </a:r>
          </a:p>
          <a:p>
            <a:pPr marL="0" indent="0">
              <a:buNone/>
            </a:pPr>
            <a:r>
              <a:rPr lang="de-DE" dirty="0" smtClean="0"/>
              <a:t>Was tut weh …</a:t>
            </a:r>
          </a:p>
          <a:p>
            <a:pPr marL="0" indent="0">
              <a:buNone/>
            </a:pPr>
            <a:r>
              <a:rPr lang="de-DE" dirty="0" smtClean="0"/>
              <a:t>Will man das …</a:t>
            </a:r>
            <a:endParaRPr lang="de-DE" dirty="0"/>
          </a:p>
        </p:txBody>
      </p:sp>
      <p:sp>
        <p:nvSpPr>
          <p:cNvPr id="4" name="Titel 3"/>
          <p:cNvSpPr>
            <a:spLocks noGrp="1"/>
          </p:cNvSpPr>
          <p:nvPr>
            <p:ph type="title"/>
          </p:nvPr>
        </p:nvSpPr>
        <p:spPr/>
        <p:txBody>
          <a:bodyPr/>
          <a:lstStyle/>
          <a:p>
            <a:r>
              <a:rPr lang="de-DE" dirty="0" smtClean="0"/>
              <a:t>Roadmap…</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16668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2764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005064"/>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5157192"/>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1676400"/>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91862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de-DE" sz="3200" dirty="0"/>
              <a:t>WP7 – Die </a:t>
            </a:r>
            <a:r>
              <a:rPr lang="de-DE" sz="3200" dirty="0" smtClean="0"/>
              <a:t>Entwicklungsumgebung</a:t>
            </a:r>
            <a:br>
              <a:rPr lang="de-DE" sz="3200" dirty="0" smtClean="0"/>
            </a:br>
            <a:r>
              <a:rPr lang="de-DE" sz="3200" dirty="0" smtClean="0"/>
              <a:t>UI-Design</a:t>
            </a:r>
            <a:endParaRPr lang="de-DE" sz="3200"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7" y="1179080"/>
            <a:ext cx="6176146" cy="4927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476672"/>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12360" y="1148158"/>
            <a:ext cx="765825" cy="80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257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de-DE" sz="3200" dirty="0"/>
              <a:t>WP7 – Die </a:t>
            </a:r>
            <a:r>
              <a:rPr lang="de-DE" sz="3200" dirty="0" smtClean="0"/>
              <a:t>Entwicklungsumgebung</a:t>
            </a:r>
            <a:br>
              <a:rPr lang="de-DE" sz="3200" dirty="0" smtClean="0"/>
            </a:br>
            <a:r>
              <a:rPr lang="de-DE" sz="3200" dirty="0" smtClean="0"/>
              <a:t>Emulator</a:t>
            </a:r>
            <a:endParaRPr lang="de-DE" sz="32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476672"/>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1190160"/>
            <a:ext cx="6120680" cy="4767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1312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de-DE" sz="3200" dirty="0" err="1"/>
              <a:t>Monotouch</a:t>
            </a:r>
            <a:r>
              <a:rPr lang="de-DE" sz="3200" dirty="0"/>
              <a:t> </a:t>
            </a:r>
            <a:r>
              <a:rPr lang="de-DE" sz="3200" dirty="0" smtClean="0"/>
              <a:t>– Entwicklungsumgebung</a:t>
            </a:r>
            <a:br>
              <a:rPr lang="de-DE" sz="3200" dirty="0" smtClean="0"/>
            </a:br>
            <a:r>
              <a:rPr lang="de-DE" sz="3200" dirty="0" smtClean="0"/>
              <a:t>Programmierung</a:t>
            </a:r>
            <a:endParaRPr lang="de-DE" sz="3200" dirty="0"/>
          </a:p>
        </p:txBody>
      </p:sp>
      <p:pic>
        <p:nvPicPr>
          <p:cNvPr id="9218" name="Picture 2" descr="\\coolnas2\Public\MonoDevelopScreenShot.tif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124744"/>
            <a:ext cx="6912768" cy="49523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404664"/>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0352" y="1124744"/>
            <a:ext cx="683518" cy="683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908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de-DE" sz="3200" dirty="0" err="1"/>
              <a:t>Monotouch</a:t>
            </a:r>
            <a:r>
              <a:rPr lang="de-DE" sz="3200" dirty="0"/>
              <a:t> </a:t>
            </a:r>
            <a:r>
              <a:rPr lang="de-DE" sz="3200" dirty="0" smtClean="0"/>
              <a:t>– Entwicklungsumgebung</a:t>
            </a:r>
            <a:br>
              <a:rPr lang="de-DE" sz="3200" dirty="0" smtClean="0"/>
            </a:br>
            <a:r>
              <a:rPr lang="de-DE" sz="3200" dirty="0" smtClean="0"/>
              <a:t>UI-Design</a:t>
            </a:r>
            <a:endParaRPr lang="de-DE" sz="3200" dirty="0"/>
          </a:p>
        </p:txBody>
      </p:sp>
      <p:pic>
        <p:nvPicPr>
          <p:cNvPr id="9219" name="Picture 3" descr="\\coolnas2\Public\InterfaceBuilderScreenShot.tif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256636"/>
            <a:ext cx="5962203" cy="476976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404664"/>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0" descr="http://t1.gstatic.com/images?q=tbn:ANd9GcT7w3SJrORD7LfAX9n-A4uREB8R1VC8UU3z0JnGi_ebjkCqp2a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0352" y="1256636"/>
            <a:ext cx="644779" cy="644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252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de-DE" sz="3200" dirty="0" err="1"/>
              <a:t>Monotouch</a:t>
            </a:r>
            <a:r>
              <a:rPr lang="de-DE" sz="3200" dirty="0"/>
              <a:t> </a:t>
            </a:r>
            <a:r>
              <a:rPr lang="de-DE" sz="3200" dirty="0" smtClean="0"/>
              <a:t>– Entwicklungsumgebung</a:t>
            </a:r>
            <a:br>
              <a:rPr lang="de-DE" sz="3200" dirty="0" smtClean="0"/>
            </a:br>
            <a:r>
              <a:rPr lang="de-DE" sz="3200" dirty="0" smtClean="0"/>
              <a:t>Emulator</a:t>
            </a:r>
            <a:endParaRPr lang="de-DE" sz="3200" dirty="0"/>
          </a:p>
        </p:txBody>
      </p:sp>
      <p:pic>
        <p:nvPicPr>
          <p:cNvPr id="7"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404664"/>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descr="\\coolnas2\Public\iPhoneSimulatorScreenShot.ti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340768"/>
            <a:ext cx="2403588" cy="4620369"/>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oolnas2\Public\iPadSimulatorScreenShot.tif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220366"/>
            <a:ext cx="3505200" cy="4633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16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274638"/>
            <a:ext cx="8892480" cy="824086"/>
          </a:xfrm>
        </p:spPr>
        <p:txBody>
          <a:bodyPr>
            <a:normAutofit fontScale="90000"/>
          </a:bodyPr>
          <a:lstStyle/>
          <a:p>
            <a:r>
              <a:rPr lang="de-DE" sz="3200" dirty="0" smtClean="0"/>
              <a:t>Mono </a:t>
            </a:r>
            <a:r>
              <a:rPr lang="de-DE" sz="3200" dirty="0" err="1" smtClean="0"/>
              <a:t>for</a:t>
            </a:r>
            <a:r>
              <a:rPr lang="de-DE" sz="3200" dirty="0" smtClean="0"/>
              <a:t> </a:t>
            </a:r>
            <a:r>
              <a:rPr lang="de-DE" sz="3200" dirty="0" err="1" smtClean="0"/>
              <a:t>Android</a:t>
            </a:r>
            <a:r>
              <a:rPr lang="de-DE" sz="3200" dirty="0" smtClean="0"/>
              <a:t> – </a:t>
            </a:r>
            <a:r>
              <a:rPr lang="de-DE" sz="3200" dirty="0"/>
              <a:t>Die </a:t>
            </a:r>
            <a:r>
              <a:rPr lang="de-DE" sz="3200" dirty="0" smtClean="0"/>
              <a:t>Entwicklungsumgebung</a:t>
            </a:r>
            <a:br>
              <a:rPr lang="de-DE" sz="3200" dirty="0" smtClean="0"/>
            </a:br>
            <a:r>
              <a:rPr lang="de-DE" sz="3200" dirty="0" smtClean="0"/>
              <a:t>Programmierung</a:t>
            </a:r>
            <a:endParaRPr lang="de-DE" sz="32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792" y="1132653"/>
            <a:ext cx="6139550" cy="4888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48" y="421288"/>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0" y="1132653"/>
            <a:ext cx="1089472" cy="42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7741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274638"/>
            <a:ext cx="8892480" cy="824086"/>
          </a:xfrm>
        </p:spPr>
        <p:txBody>
          <a:bodyPr>
            <a:normAutofit fontScale="90000"/>
          </a:bodyPr>
          <a:lstStyle/>
          <a:p>
            <a:r>
              <a:rPr lang="de-DE" sz="3200" dirty="0" smtClean="0"/>
              <a:t>Mono </a:t>
            </a:r>
            <a:r>
              <a:rPr lang="de-DE" sz="3200" dirty="0" err="1" smtClean="0"/>
              <a:t>for</a:t>
            </a:r>
            <a:r>
              <a:rPr lang="de-DE" sz="3200" dirty="0" smtClean="0"/>
              <a:t> </a:t>
            </a:r>
            <a:r>
              <a:rPr lang="de-DE" sz="3200" dirty="0" err="1" smtClean="0"/>
              <a:t>Android</a:t>
            </a:r>
            <a:r>
              <a:rPr lang="de-DE" sz="3200" dirty="0" smtClean="0"/>
              <a:t> – </a:t>
            </a:r>
            <a:r>
              <a:rPr lang="de-DE" sz="3200" dirty="0"/>
              <a:t>Die </a:t>
            </a:r>
            <a:r>
              <a:rPr lang="de-DE" sz="3200" dirty="0" smtClean="0"/>
              <a:t>Entwicklungsumgebung</a:t>
            </a:r>
            <a:br>
              <a:rPr lang="de-DE" sz="3200" dirty="0" smtClean="0"/>
            </a:br>
            <a:r>
              <a:rPr lang="de-DE" sz="3200" dirty="0" smtClean="0"/>
              <a:t>UI-Design</a:t>
            </a:r>
            <a:endParaRPr lang="de-DE" sz="3200" dirty="0"/>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1124744"/>
            <a:ext cx="6136832" cy="491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48" y="421288"/>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12360" y="1124744"/>
            <a:ext cx="520452" cy="52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7917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274638"/>
            <a:ext cx="8892480" cy="824086"/>
          </a:xfrm>
        </p:spPr>
        <p:txBody>
          <a:bodyPr>
            <a:normAutofit fontScale="90000"/>
          </a:bodyPr>
          <a:lstStyle/>
          <a:p>
            <a:r>
              <a:rPr lang="de-DE" sz="3200" dirty="0" smtClean="0"/>
              <a:t>Mono </a:t>
            </a:r>
            <a:r>
              <a:rPr lang="de-DE" sz="3200" dirty="0" err="1" smtClean="0"/>
              <a:t>for</a:t>
            </a:r>
            <a:r>
              <a:rPr lang="de-DE" sz="3200" dirty="0" smtClean="0"/>
              <a:t> </a:t>
            </a:r>
            <a:r>
              <a:rPr lang="de-DE" sz="3200" dirty="0" err="1" smtClean="0"/>
              <a:t>Android</a:t>
            </a:r>
            <a:r>
              <a:rPr lang="de-DE" sz="3200" dirty="0" smtClean="0"/>
              <a:t> – </a:t>
            </a:r>
            <a:r>
              <a:rPr lang="de-DE" sz="3200" dirty="0"/>
              <a:t>Die </a:t>
            </a:r>
            <a:r>
              <a:rPr lang="de-DE" sz="3200" dirty="0" smtClean="0"/>
              <a:t>Entwicklungsumgebung</a:t>
            </a:r>
            <a:br>
              <a:rPr lang="de-DE" sz="3200" dirty="0" smtClean="0"/>
            </a:br>
            <a:r>
              <a:rPr lang="de-DE" sz="3200" dirty="0" smtClean="0"/>
              <a:t>Emulator</a:t>
            </a:r>
            <a:endParaRPr lang="de-DE" sz="3200" dirty="0"/>
          </a:p>
        </p:txBody>
      </p:sp>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348" y="421288"/>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261938"/>
            <a:ext cx="2571500" cy="3983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3716" y="1628800"/>
            <a:ext cx="4268002" cy="3952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784" y="1988840"/>
            <a:ext cx="6245969" cy="415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2339752" y="6138878"/>
            <a:ext cx="4917436" cy="46166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de-DE" sz="2400" b="1" dirty="0" smtClean="0">
                <a:ln w="11430"/>
                <a:solidFill>
                  <a:srgbClr val="FF0000"/>
                </a:solidFill>
                <a:effectLst>
                  <a:outerShdw blurRad="50800" dist="39000" dir="5460000" algn="tl">
                    <a:srgbClr val="000000">
                      <a:alpha val="38000"/>
                    </a:srgbClr>
                  </a:outerShdw>
                </a:effectLst>
              </a:rPr>
              <a:t>WARNUNG: YOU NEED CPU-POWER !</a:t>
            </a:r>
            <a:endParaRPr lang="de-DE" sz="2400" b="1" dirty="0">
              <a:ln w="11430"/>
              <a:solidFill>
                <a:srgbClr val="FF00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223991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32" presetClass="emph" presetSubtype="0" fill="hold" grpId="0" nodeType="withEffect">
                                  <p:stCondLst>
                                    <p:cond delay="0"/>
                                  </p:stCondLst>
                                  <p:childTnLst>
                                    <p:animRot by="120000">
                                      <p:cBhvr>
                                        <p:cTn id="20" dur="100" fill="hold">
                                          <p:stCondLst>
                                            <p:cond delay="0"/>
                                          </p:stCondLst>
                                        </p:cTn>
                                        <p:tgtEl>
                                          <p:spTgt spid="3"/>
                                        </p:tgtEl>
                                        <p:attrNameLst>
                                          <p:attrName>r</p:attrName>
                                        </p:attrNameLst>
                                      </p:cBhvr>
                                    </p:animRot>
                                    <p:animRot by="-240000">
                                      <p:cBhvr>
                                        <p:cTn id="21" dur="200" fill="hold">
                                          <p:stCondLst>
                                            <p:cond delay="200"/>
                                          </p:stCondLst>
                                        </p:cTn>
                                        <p:tgtEl>
                                          <p:spTgt spid="3"/>
                                        </p:tgtEl>
                                        <p:attrNameLst>
                                          <p:attrName>r</p:attrName>
                                        </p:attrNameLst>
                                      </p:cBhvr>
                                    </p:animRot>
                                    <p:animRot by="240000">
                                      <p:cBhvr>
                                        <p:cTn id="22" dur="200" fill="hold">
                                          <p:stCondLst>
                                            <p:cond delay="400"/>
                                          </p:stCondLst>
                                        </p:cTn>
                                        <p:tgtEl>
                                          <p:spTgt spid="3"/>
                                        </p:tgtEl>
                                        <p:attrNameLst>
                                          <p:attrName>r</p:attrName>
                                        </p:attrNameLst>
                                      </p:cBhvr>
                                    </p:animRot>
                                    <p:animRot by="-240000">
                                      <p:cBhvr>
                                        <p:cTn id="23" dur="200" fill="hold">
                                          <p:stCondLst>
                                            <p:cond delay="600"/>
                                          </p:stCondLst>
                                        </p:cTn>
                                        <p:tgtEl>
                                          <p:spTgt spid="3"/>
                                        </p:tgtEl>
                                        <p:attrNameLst>
                                          <p:attrName>r</p:attrName>
                                        </p:attrNameLst>
                                      </p:cBhvr>
                                    </p:animRot>
                                    <p:animRot by="120000">
                                      <p:cBhvr>
                                        <p:cTn id="24"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Deployment</a:t>
            </a:r>
            <a:r>
              <a:rPr lang="de-DE" dirty="0" smtClean="0"/>
              <a:t> </a:t>
            </a:r>
            <a:r>
              <a:rPr lang="de-DE" dirty="0" err="1" smtClean="0"/>
              <a:t>to</a:t>
            </a:r>
            <a:r>
              <a:rPr lang="de-DE" dirty="0" smtClean="0"/>
              <a:t> Device</a:t>
            </a:r>
            <a:endParaRPr lang="de-DE" dirty="0"/>
          </a:p>
        </p:txBody>
      </p:sp>
      <p:sp>
        <p:nvSpPr>
          <p:cNvPr id="3" name="Inhaltsplatzhalter 2"/>
          <p:cNvSpPr>
            <a:spLocks noGrp="1"/>
          </p:cNvSpPr>
          <p:nvPr>
            <p:ph idx="1"/>
          </p:nvPr>
        </p:nvSpPr>
        <p:spPr/>
        <p:txBody>
          <a:bodyPr/>
          <a:lstStyle/>
          <a:p>
            <a:r>
              <a:rPr lang="de-DE" dirty="0" smtClean="0"/>
              <a:t>Nur mit Registrierten App Hub Account</a:t>
            </a:r>
          </a:p>
          <a:p>
            <a:r>
              <a:rPr lang="de-DE" dirty="0" smtClean="0"/>
              <a:t>Nur mit registrierten App Store Account.</a:t>
            </a:r>
          </a:p>
          <a:p>
            <a:r>
              <a:rPr lang="de-DE" dirty="0"/>
              <a:t>Kann ohne App-Store Account auf Device </a:t>
            </a:r>
            <a:r>
              <a:rPr lang="de-DE" dirty="0" err="1"/>
              <a:t>deployed</a:t>
            </a:r>
            <a:r>
              <a:rPr lang="de-DE" dirty="0"/>
              <a:t> werden.</a:t>
            </a:r>
          </a:p>
          <a:p>
            <a:endParaRPr lang="de-DE"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8" y="1628800"/>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8" y="276422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183603"/>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651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1600200"/>
            <a:ext cx="7715200" cy="4525963"/>
          </a:xfrm>
        </p:spPr>
        <p:txBody>
          <a:bodyPr/>
          <a:lstStyle/>
          <a:p>
            <a:pPr marL="0" indent="0">
              <a:buNone/>
            </a:pPr>
            <a:r>
              <a:rPr lang="de-DE" dirty="0" smtClean="0"/>
              <a:t>Was mache ich …</a:t>
            </a:r>
          </a:p>
          <a:p>
            <a:pPr marL="0" indent="0">
              <a:buNone/>
            </a:pPr>
            <a:r>
              <a:rPr lang="de-DE" dirty="0" smtClean="0"/>
              <a:t>Was geht im .NET Umfeld …</a:t>
            </a:r>
          </a:p>
          <a:p>
            <a:pPr marL="0" indent="0">
              <a:buNone/>
            </a:pPr>
            <a:r>
              <a:rPr lang="de-DE" dirty="0" smtClean="0"/>
              <a:t>Warum Multi-Plattform …</a:t>
            </a:r>
          </a:p>
          <a:p>
            <a:pPr marL="0" indent="0">
              <a:buNone/>
            </a:pPr>
            <a:r>
              <a:rPr lang="de-DE" dirty="0" smtClean="0"/>
              <a:t>Warum .NET…</a:t>
            </a:r>
          </a:p>
          <a:p>
            <a:pPr marL="0" indent="0">
              <a:buNone/>
            </a:pPr>
            <a:r>
              <a:rPr lang="de-DE" dirty="0" smtClean="0"/>
              <a:t>Wie geht‘s …</a:t>
            </a:r>
          </a:p>
          <a:p>
            <a:pPr marL="0" indent="0">
              <a:buNone/>
            </a:pPr>
            <a:r>
              <a:rPr lang="de-DE" b="1" dirty="0" smtClean="0"/>
              <a:t>Was tut weh …</a:t>
            </a:r>
          </a:p>
          <a:p>
            <a:pPr marL="0" indent="0">
              <a:buNone/>
            </a:pPr>
            <a:r>
              <a:rPr lang="de-DE" dirty="0" smtClean="0"/>
              <a:t>Will man das …</a:t>
            </a:r>
            <a:endParaRPr lang="de-DE" dirty="0"/>
          </a:p>
        </p:txBody>
      </p:sp>
      <p:sp>
        <p:nvSpPr>
          <p:cNvPr id="4" name="Titel 3"/>
          <p:cNvSpPr>
            <a:spLocks noGrp="1"/>
          </p:cNvSpPr>
          <p:nvPr>
            <p:ph type="title"/>
          </p:nvPr>
        </p:nvSpPr>
        <p:spPr/>
        <p:txBody>
          <a:bodyPr/>
          <a:lstStyle/>
          <a:p>
            <a:r>
              <a:rPr lang="de-DE" dirty="0" smtClean="0"/>
              <a:t>Roadmap…</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16668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2764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005064"/>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5157192"/>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16764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29552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4014589"/>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822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Was geht im .NET Umfeld ?</a:t>
            </a:r>
            <a:endParaRPr lang="de-DE" dirty="0"/>
          </a:p>
        </p:txBody>
      </p:sp>
      <p:grpSp>
        <p:nvGrpSpPr>
          <p:cNvPr id="20" name="Gruppieren 19"/>
          <p:cNvGrpSpPr/>
          <p:nvPr/>
        </p:nvGrpSpPr>
        <p:grpSpPr>
          <a:xfrm>
            <a:off x="1873220" y="1544503"/>
            <a:ext cx="1944216" cy="1902326"/>
            <a:chOff x="1649250" y="1878112"/>
            <a:chExt cx="1944216" cy="1902326"/>
          </a:xfrm>
        </p:grpSpPr>
        <p:sp>
          <p:nvSpPr>
            <p:cNvPr id="17" name="Ellipse 16"/>
            <p:cNvSpPr/>
            <p:nvPr/>
          </p:nvSpPr>
          <p:spPr>
            <a:xfrm>
              <a:off x="1649250" y="1878112"/>
              <a:ext cx="1944216" cy="1902326"/>
            </a:xfrm>
            <a:prstGeom prst="ellipse">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de-DE"/>
            </a:p>
          </p:txBody>
        </p:sp>
        <p:pic>
          <p:nvPicPr>
            <p:cNvPr id="9"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9840" y="2848458"/>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303421"/>
              <a:ext cx="1358341" cy="43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40810" y="2807550"/>
              <a:ext cx="425501" cy="7026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Gruppieren 20"/>
          <p:cNvGrpSpPr/>
          <p:nvPr/>
        </p:nvGrpSpPr>
        <p:grpSpPr>
          <a:xfrm>
            <a:off x="3566220" y="3811970"/>
            <a:ext cx="1944216" cy="1902326"/>
            <a:chOff x="3468219" y="3993418"/>
            <a:chExt cx="1944216" cy="1902326"/>
          </a:xfrm>
        </p:grpSpPr>
        <p:sp>
          <p:nvSpPr>
            <p:cNvPr id="18" name="Ellipse 17"/>
            <p:cNvSpPr/>
            <p:nvPr/>
          </p:nvSpPr>
          <p:spPr>
            <a:xfrm>
              <a:off x="3468219" y="3993418"/>
              <a:ext cx="1944216" cy="1902326"/>
            </a:xfrm>
            <a:prstGeom prst="ellipse">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de-DE"/>
            </a:p>
          </p:txBody>
        </p:sp>
        <p:pic>
          <p:nvPicPr>
            <p:cNvPr id="6" name="Picture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7270" y="4416384"/>
              <a:ext cx="1386114" cy="50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7881" y="5033336"/>
              <a:ext cx="676275" cy="676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9" name="Gruppieren 18"/>
          <p:cNvGrpSpPr/>
          <p:nvPr/>
        </p:nvGrpSpPr>
        <p:grpSpPr>
          <a:xfrm>
            <a:off x="5257596" y="1544503"/>
            <a:ext cx="1944216" cy="1902326"/>
            <a:chOff x="5004048" y="1886714"/>
            <a:chExt cx="1944216" cy="1902326"/>
          </a:xfrm>
        </p:grpSpPr>
        <p:sp>
          <p:nvSpPr>
            <p:cNvPr id="16" name="Ellipse 15"/>
            <p:cNvSpPr/>
            <p:nvPr/>
          </p:nvSpPr>
          <p:spPr>
            <a:xfrm>
              <a:off x="5004048" y="1886714"/>
              <a:ext cx="1944216" cy="1902326"/>
            </a:xfrm>
            <a:prstGeom prst="ellipse">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de-DE"/>
            </a:p>
          </p:txBody>
        </p:sp>
        <p:pic>
          <p:nvPicPr>
            <p:cNvPr id="8" name="Picture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8213" y="2913545"/>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4088" y="2303421"/>
              <a:ext cx="1234614" cy="525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82082" y="2923552"/>
              <a:ext cx="416778" cy="714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uppieren 2"/>
          <p:cNvGrpSpPr/>
          <p:nvPr/>
        </p:nvGrpSpPr>
        <p:grpSpPr>
          <a:xfrm>
            <a:off x="3449347" y="2140042"/>
            <a:ext cx="2177962" cy="2047086"/>
            <a:chOff x="3449347" y="2140042"/>
            <a:chExt cx="2177962" cy="2047086"/>
          </a:xfrm>
        </p:grpSpPr>
        <p:sp>
          <p:nvSpPr>
            <p:cNvPr id="14" name="Ellipse 13"/>
            <p:cNvSpPr/>
            <p:nvPr/>
          </p:nvSpPr>
          <p:spPr>
            <a:xfrm>
              <a:off x="3449347" y="2140042"/>
              <a:ext cx="2177962" cy="2047086"/>
            </a:xfrm>
            <a:prstGeom prst="ellipse">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de-DE"/>
            </a:p>
          </p:txBody>
        </p:sp>
        <p:pic>
          <p:nvPicPr>
            <p:cNvPr id="307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7700" y="2698029"/>
              <a:ext cx="111442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076" name="Picture 4" descr="Vollbild anzeigen">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4592" y="2892739"/>
            <a:ext cx="8667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844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07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„Historische“ Schmerzen !</a:t>
            </a:r>
            <a:endParaRPr lang="de-DE" dirty="0"/>
          </a:p>
        </p:txBody>
      </p:sp>
      <p:sp>
        <p:nvSpPr>
          <p:cNvPr id="10" name="AutoShape 9" descr="data:image/jpg;base64,/9j/4AAQSkZJRgABAQAAAQABAAD/2wCEAAkGBhQSERUUExQVFRQVGBcXFxcXGBUaGxcaGRgYGBgYGBgXHCYeFxojGhgVIC8gIycqLCwsFR4xNTAqNSYrLCkBCQoKDgwOGg8PGikkHyQsKSwsLCwsLCwsLC8sLCwsLCwsLCwsLCwsLCwsLCwpLCwsLCwpLCwsLCwpLCwsLCwsLP/AABEIAMMBAwMBIgACEQEDEQH/xAAcAAABBQEBAQAAAAAAAAAAAAAAAgMEBQYBBwj/xABHEAABAgMFBQUEBwYFAgcAAAABAAIDBBEFEiExQQZRYXGBE5GhsfAiMsHRBxRCUnKC4SMzYpKi8SRTssLSFZMXJUNjg8Pi/8QAGgEAAgMBAQAAAAAAAAAAAAAAAAMBAgQFBv/EACsRAAICAQQBAwMEAwEAAAAAAAABAhEDBBIhMUETIlEFMnGhscHRYYGRUv/aAAwDAQACEQMRAD8A9xQhCABCEIAEIQgAQhCABCEl7gBUmgQApcqqqc2jhM1vcvmqKd2vca09kcPmobSHQwzn0jYRIwbmQOZUCPb0JuRvcsu8rAx7eLjvPEk+ShxLYJ3dyW8hthoG+zdxtqQMgOpqoUTah5yIHID5rEutMo/6jxS3kZrj9PXwa51vRD9s9D8kn/qz/wDMf/MSsq2eO/zUmFO8lX1GMeirwaEWvE/zHd/6pQtqMPtlUTZwcE4JkHX4+an1GKemS8F/D2liDM16D5KZB2q+80HlgssH4rl/1RR6zRR6WD8G7lrehuzJbz+YVhDjB2RB5LziHGUuBPluIJ6K0dQn2Z56L/yb9CzEntG4YE3ufzVxLWux+tD4d6epqXRinhnDtE9C4CuqwoEIQgAQhCABCEIAEIQgAQhCABCEIAFxzqZqDaNssg5mp3D47ljbZ2oL9aDcPXiVDaQ7HhlPo1Fo7Sw4fum8d+n6rI2ttU55zw7gs3PWwcT4/AaqlmLTGpx3ZnmdyTLIdjT6Dy0XsxbJOvx8VXRrSrn4qpiTgFKk488cadyim0twx9YpDyHZxaP/AAXD54nQpsz/AE5foqR05XPLqfCoCQSTr06ajGqo8hsjpV5LqJaNNetPOqZFrO3npr3qJBgAjDHfuGCnyciABqRie7ADpn5I5ZLjCCOifeaUBPTH+3FPw3R3ZAjGnHjnuUqQkBUk3d9ANNKnXLp5WsCXGngKUTFjvszTzxj9qRWw5J2sV/QAivfU/qmok0+GR7VRxwPy6LSwoegFDwz5b96bmbPc9pLS3kQan8+YUvEvAharn3rgp5e2Tkce5WbJ4Ea96z85JNEUtZfe44hjBeeOPsChFSU9D2fnaVEsQP44kNp7q16FJcZeFZXJPTvlSL5szXXvCebOcVlpiLMQD+2logbvaQ8eFVKkLYhxf3bqkZg59QUuUZLtCag+maRs0pUKdWfEUjmnoc16PrFQpuIqeNM2Nn265hoTUbj8FpJK02RBgcdxzXm8Gb01UyXny0j4LXjz/Jzs2kT67PR0Kmsi3REAa4+1v389xVytad8o5couLpghCFJUEIQgAQhCABCFxzgBUoA6qC29oxDBawgu1Og5cVFt/aPAsYaDU+sgsLaFsAZZnLeeQ0HFLnNRNWDTubJNoWmSSSe+vrv7lnJ+16Vxx8R8vNV9q2ua3a05V8aY57lRxo1cK1FThjh4Y9ceSySzHp9LoeE2WExannSo8cdT81CfOHT4qOBl3+vku15+j4ZpDm2deGJRO3uPxXQgV7+A9DBDdwz8a7vJU7HpjkMCvr5+CeY4c8SeWefgmmEA4jH113pQcD118O7pVWXBL5ZZwctRSla1IrUZ593BTIdSaihOgrnTEjrTngqeBGuk0rw5g1U6BPi7Q60oagip4HEUKfGSMuTG/BewI1Whww5bxnj8OSspGLgD8enes3LRy1t29QCmBoCKk7+W/XBSpSdc2tHlwwJu1NOdcss68E1SOfPFdmipXL7PDLwwyySoBdMxCyG65Db+9iUFfwsw948clQ2ja3ZQnPFamjRUUreypgob9uOwhiGwjCtSK1qc61HmNVoxRc/wcjVtRey6N7M2vLybLsMCG3Grj7zjvcaXnE/NedbQbbxA83S+mYdRwDhuxwWq+iyEJqJGmIgD2sAY0OAIDjiaDLAAZL0uLDa4FrmtLTgWuALabiDhRPlUXSMOPP6fMUfNZ27i5VJBOtOHrRIhW22K4XxR3324OZ11HArRn6NzaDpqYk+zhw2x3MhQz7LXAZlrtOWWKhyv0SWgCb0JkNrakvdEhgADGtQSaDHRKk0b455t1Nr9Cxs60HF3ZRaF9KseMojd/wCJWDY1ddc9KrHMn6Qc/ahG81w3V0rofgtdENWsiNyiNDx1zHf5rkaqHpvjpnS4uiTCmdPVPWinwZqtPXrBU9MMNPX6JcB5GWlPXres8cji+SkoJl/Lzt0+uvrktzs/bYitDT7wHePmvL2zPRWFl2qWRAQde5bMGp5rwYtTo/Uja7PWkKJZk+IsMOHUbipa6h55qnTBCEIIBCFxzwBU4AIA5EiACpwAWP2h2kr7LTRvnxKNo9oa4NPsjIfeO87lhJ60DiScvWqTkyJGrBhc2LtW0zj67/WfJZacnakmuGVd/DHMBKnJ2priafHQdNVUxW1xJxOnrRc+WS2ep0mlUVyNRH1Jr64JK6c/WS6HJTZ24LgQSlDD16qghKA4/wBlFl9tnAeXgnSwD13a8ki4nCMePAU3bsFZSIo60cvH11KUGVHr16KbbxyG7y9bk8x1DjnphWvClMlbdYLgS3DOhA506eBS66EUNNeXdUrjQ3HOmXrCu5Le3rXgRpuGFc+5Flmh+Wj0zAoDheFQOAxw1y3KS207uRaS061xBGWvcoAbXE0pmKaAVwG79El7CTnXxrh4/qrb2kJeOMnyI2mnSWQhUj2ic8qZUww8lj4kckmpxWotuWrCaaZPph/EMPHzKpbCsYzE3BgAYxIjW8gT7XcK9y36XJ7Tx/1XC/XdeT1z6PodpwJFkOWkoLQ8mKYsxEIv3sQQxuIF26BXcpm0W389KS8Vs7JiG57HNgx4Di6FfIoA6pq04+GS9KZBDQGtFGtADRuAFAO4BYf6QoP1qZkJDNsWIY8Yb4cPQ8DimdmKM030i42CsoS9nS0MUdWGHucDUFz/AGnYjPOnRV/0q279UsyKRg+NSCz8/vEflDu9I/8AC5kNxMnOTkoxxqYUOJVg/CHZeK8u+luxWS0xCgiNHjxLl+I+NELz7Ro0AZNwBO/FWjFt0irnG3O+ezJwrWFxzaZinzXpNlt/8tky7Aua6lRpUgZ6EedV5XLyZLsMcDv6Ci9UtVphdjBxpChQ2kbiAL2GuJxWHWqlTOnopZM0rb6QMP8AZKiezio8SJ7PHXiE3Ei4EE8B0H6rkTVG9PkeZFNd6cgzFCDXKigsiVHP18kppqdcfilJuMjUmmqPRNkLZuvaCcHeyevyNOhK9BXiNmTlDnxXsVlTfawmP3jHmMD4r0uGW6J5j6hh2T3LyTEIQnHNBZvae1qfswcve+Su7RnBChuedMuJyHivMbWni4nGtf1KVkntQzHHcyBPzhJPrl/bis7PTNajl1/THxVhHi1r4fFVMaFiaA1P6Lj5M1s7ukjFPkgOea6U9d6jiAXVNNcfE5ZqzbJ1pxph8xqnXy1GmmXDxCS8tHajliuilY2mNK0+PrJJJrU1xUiJCOZwTYh8Ov6JikdOEvI2W4lKMM+iE82H379y6Zc6VxG/y8UWN3jN3XD1wSg3160UyFI4VPjXuwHLXuUmDZxpUAOxwIxxGYww6U0VkJlliuyshw+o30r5pVzxIPOnoqxNmvd7TW0A4Dw3rjJF1QCKVNPhr60U8gskfkgtgbsT63dUoQyBXx40ywUmLLUw/QVru1/VOiCTUHcetMq5YJbnRZzRCIFMcSMsOHruS2y9KHL1mnhLEZ5esjRBliOFPWgVfVQNr5EQoIe1zHe68UqTkc2kcPgqCaZFl4nawy6HFZUOLagtqKXhuqPNXghY9OOdVYtlGTQDXm5EAo2JdwI+66nvDLHitGn1ChKpdM5v1DS+rHdHtGLh7RzgdebMzAdv7SJ86Ld7CfSCPrxmLReb5gtgw4gaKNANSXganUhVU5sPEYalhA3irmHiHDLkVDds8+mAqN4IK9HiwxyRuLT/AAeKyznCVSv9z3SP9IFnsbeM3CI3NNSfygVXgu2FrfXZ6NHFbr3UZvuNADcOQr1UhmzEUgG4QCczQDxWjsP6PzhEjG40Y1Iw/KDQuNNck30oYfdORSKeXiKYxsPsuC7tIo9iHR7jxGLGY5mtHHkN67a950d0Q/aOefHy3rQ2pMhsMQoTSyE0kfidgSSdTQg9VQ3K6Lga2fqttHqPp+L0IWxu6SN3I4eChzU0AaOIaARiThw6/JWgaNN3y/VUMw0fWGmoJbXDDB3skEjfQ4dVycSttPwRlkk+Cdeq1t0HHPA1ryNE9Fi3W7ufjwTU1PNhtDnGmgwGOR37lVycZgJe6Kb0Rwqw0IukZ0HuFrsseHPViwb1ZnWpWNpPn5LiSj476eJ+WK9k2GmL0tnk4+IB86rxOBUEDAacV6l9Gczg9ldK9x//AEV0dNLwH1XHePcbxCELYebMtttOUY2Hvxdyy+fevPZyL4rT7YTN6O8fdw8AslNuxXN1czdgjwRbteibLc6cU6xtVHtEuEJxYaFoqMBpnnwXIdtpG3dtVjrIOJK6YNapUhEvwIUStb7cfxNND5J4H1os84uMqY/HlvkiRJFpGldCoMWQPE460w71yxrUMWaENxNyJfuDDMZU7qdVdiWTZRnidSNWn1llQJfhroBj6Ckskcqig3DdhhXvSJ8PdGgwYZIdEeBUbiaH/ceiupqw4LpgXoj2thHC7Q3scjuNdVphVJy8jJa521FXRFhSbcCQKDQcPQU5sMUB4DAUoNwPBJi0vG7S7pvHckkjfXjiExZkgc3IXcaScBluHnTgo5hBrTXeRTDv4YeZTsbD14+SbIw13qmTUl4uiPHY2uHd0x6pLIYzNOeFNyfMOp38cPioO0LT9XicAMvxBYd7yTS+WWyZtkG14RK+r8K+sOaZiy9W+Ge9WUSFRkKmAMJh63Rik3Mc/DxS53GTRENQ2kykiy55jLL1r5pUBt0ClcDiN3JWroQPH1wTRhmuHrimRk2Pep3KiVJWxFhggONOani2Rm6HDd/EWDnoqxjDrinbno4rVjzSj0zHKMJvlFiNoAKdnDhA7w0YKunJyLFqXuJ3f2XLuNMPJKfA1r4hbIZd3LLRhjh9qAzx7IQrraYY64KqmL2jMN6tWtH2kzOzHsmmApmRTTTf3Jk5+3gdjST4RXS0Q1xA3U9aKotirY96raUbQa6trXXLw4K4hMc4/FM2/J1hEsFXgEDCpIwJa3iaAjiFzcEryO+nwZdaqdopLSk+3A9q6W4g0GfRVsvIOizENtC1zrofUnAAkvppdLQDXerUzTmVa+GSWgZOG5p+0KggmhqFYWfHqMqda9F0sU54va+jA9PHO1X+x6NHZUgeyQfdIyx5UWr2PtLs4zHaVDXDcDh3YrGWi686ppUDXMdc1Y2JOY8RuyP64p2Gfvo6usxJ4aPfKrijWZFvwWO3tHkhdA8Y+DzjaR9ZiJxc7wJCoo7d+6q0G0MKkeJ+J3iVRxWYrk6lW2dPF0iMxuCDDBwOWvJKa1LaFzmh9lVs1VrY8uc4L77fwuwPStD+ZPW1H7OA8jMi6OZ/SqamP2M7BinBkUdi/rgCf6D+VSZqV7Wcl5c5X77/AMLcT4Nd3p0obpxl8/wK3bYOI1tRZ/1eBJuYKRJUNc7DEl5Dnf1GnVW8VwJvNyeA5vJwqF22WCO6KDk+rR8D0NFVWBO/4P2vely9jhwFXN+I/KqTvJC/h/uTH2S/KH9m235+NG+zLwyAf4newP8A7E1aM24TEBoNBFeGnAY1cBmeambKQLkiYh96YiF35WeyP6ryrrawmJQ/+63/AFtVmk8ih4S/gIyag5eWPbSRnQYZLDiHUrQZGu9SpOzIkyxsUROwhOAuuc0F7+NNG1rRR9uG/som6/h3lXcaJWHBGghQ6fyhKSUce6ubGucpTq/BnLQdEk4rBEiCNBiG6HgULThmPVaFWM+/sWuc/C7pv3DqVA2wbWWx0c0+Y+KkbbO9iDXJzoVeRahwWVRfXNMFmljtXfwOyFgzEaGI0WO2XY7FjQ2pI0JGgVZtNAiQYD2ve2Ox9A2K0ULTUGj29MCFrLZfWIRoKAcAOCotooI+qxRwB/raqLLH1FHaqss4PY5OTuic9w+rwXnAdiwk7qNCh2ZJTE00xGOZAgVoHvxL6bgm7Xr/ANMgkf5EMHw9dVdQog+rSzG+6IMM4by0E4cypkow3TavmiFOUtsE6VFLaUnMS7e07RkzCbi66LrmjfTdyTdozh7AR4VC3B2Wba0OGhB+Ku2txodcOmRVHsrL3pOPDd7rIrmA8HtxHx6qIOMluqqq/wDKJcpRe1PsthDGBBq1zQ4GmjhUearG2t/i2wKC4SGXsffLagVrTHKid2cmv8Ndf70u50J2tAMWnuqPyrkaTJsztAP2r4pmm7/YPsj+UFPhBRk0+v7CWaTimu/6LKY9lrnH7IJxwyCgRbRuSsKNEaL0b3GM1xIFSchQV7l3aSbvS19n/rhl3H79MPgpe1FjF7IUKEQ18uIdyuRLQKiumKtBJff8l5ZZt+34I0WQnWgEy7KfdEQXwOROJ4KU+x3Oa41PsYkcjlvrQ1r0zVRFt9xi0mGugxjo6oaTvacqKcyO7GpIrnx5peWXho3adycbU7/gahu4UGiU7HkllK7NJiqKZvcymtCA1w9rGmBruOC7Ky4HcB3dOakRWAk7lEEQt19Z/FaIt0Xwx+CLOQjWvGnEKVZrO8HBLYwGvFTrLlhfHr1iFu08Xusfqst46PUtmo5+qwuR8HEIUvZyUAloY4HzNPBdXW4PGz5k2Zja6XpMO/iAPh8wsxFhLc7bSn7uIOLDzzH+7wWPiBc7UR5NeGXtIDoS6GJ9w4pL2LC0aEyq2gk+0l3gVvN9tvNuPfSq7sRHfGizE1EFCyE2G3AjFwAJFeDa/mKsiOKlRLTe5l1xwUxnUXErKNysiEVKytu9pCiRYcNpLJkMJoDmDTCm81H5lrqc96kSk46Hi058ilY3slyWmtyFzkAQmwoIyhMa3maYnvqs5b8MmJLloJpEacAfvN3K+jRC43icTmUqBMOYatqD0VU6nuBq47Ss24gkw4lASbwyHHgrG7+yg1GPZQ8/wjMJXbm9erjWvVKjzDnmrjUqsmtu2vIL7rKPauGXS7gASajKvkp9v2Z9Yl2w8nGHDc2uFHBooDuriOqlwXFpqMxxSo0yXuqTU+PVUU9sUl4dk7bdmfl9qLoDJtr4cVoDSS00fTAHAE18NV21O0mJeK6CxwhMbec9zSO0oQQxgOJ314K7sraBz3RGNBPZHG9QjXIaKdHtR76VOSu9kZb65Bbmtt8FVLSofIQGPBAdBDToRmO8ZqqlLRfKNECZa64zCHGaCWubWoBOnnpRaaZmS8i+a+SVCmnMwBw3HEKjkm5KS4Zfa0lXaM6+3Q/2ZYOixDg0BpoOe5XEnZH1WVbBJ/aOcYkSmPtGgp0AAU8Wq8YNutH8IAr3KI4k1qeuqG4xjtguwSk5bpGVtcugxYjYbSROMawU0iBwbXuP9S2E9BDLsIAFsJjWdwoe/wCKJWZLMRTdv9H5JD4hcanMq0slxS8lowqTZlrDDnzcCTcPZl4sSITvY322DvP9QV/a061hMR7iBepXny04qfCmnNBAAx1pjTmOiYDqZgHgRUdVOSanX6k44uF0UFu2vBiSzmOeyJUG4AQS12hGoNVOlbOcyXl+0qIhhguBz4V43aKwhzMJjrzZeC1wxvBgqOPBNTEy57rzjUq0nHZtQ7HvU9z4IfZ0TcR1G+SkOUeZ5pUezR9z5GGDPqFCiQMaivqqsGtohrE9p2i8JU3RBloSvrClC57aZnD4BQmwKd612xMlejA6NF7zA8/BdfTxMerzVFs3cCFda1oyAA7hRCdQtZ50iWpICNCcw65HcRiD3rzaaly1xa4UINCOK9UWY2usio7VoxGDuWh+Hck5YbkOxTp0YmIxJuqQ9tQmHLmSVG1DRauOYllcc5IaLjdSlh3RBbigJbJocB5Lpb6wRRKZ14qAoba2hO9JhxWkVBaQK4gg808cslnNjrM7YRmxXUl4T6lgwMR5wALhjdAblxVo49ybvoXKW10W4tSETQRGV/EPOqmhMzlmycRtz6sxg0cyrXjkR8ahVOzMZ7IkaVebxhC9DdvZUD4tPCpQ8SauL6JUmnyO7M4TM83g0/1fqpkS04QNDEbX8Q/sqqz5F8S0o0JryyG9l6KRmWC6boP2amgqFfzFmSjmmGJZl3IOFQ/8QcMQVfIo8NvwiIOXSFDIVyOW79UOiAYk0GpOHiVS7KFzTMS7iXdg4FpP3SSKd909SnLPlGzszFMYkS8vm0Gl91SBU9HHoEv0vdXjscsntuuScy0oLjQRGE7rwUoUXJiy5NwLRKQgMgRUO53ga14qjsy9AmjKkl0N7S+A52YpjdO/Jw6DeoeKMl7WTvafuRd9oK0rU501pvSXT0NrqOexp3EhUUzAiPtKFDhuuGKy651ASG+2XEcaDDjRaGNY0mGln1djhkXOrfO83s68Uekkk2+w9STbSXR2/wB29NRMq4UGuSptnC5keYlalzIY7SGTndq3DucO4p6Vlmzk1EZEd+wl2guANL7jgBXnXuR6Purx3ZPq8XXPRJZGa7JwJ4EHwToakztiykQFrIIgu+zEY43mnQnHEcFCsOafEhuD/wB5BeYb6a0yd1oe5S4KrixscrupKia4YKM9mKlvFMk1dxUQXJoT8jAbilQ21KWxuB3qTAhZLVGNyKzlQgQ16FsdIXIV45v8hX5nuWUsuzu1itaN4r65VK9IhQg0ADICgXWxKkcrWZLSiLQhCac4El7AQQRUEUI3pSEAefbRWOYD6j3He6fgeI8uqoXuXrM3KNiMLHirTp8txXnW0Ozz5c1HtQycHbuDtx45HwWPNi8o14snhlQSgFN9olArnyRsQsBKaME0Xroeksuh1cDsTouNcnLvopTL0jmfr5Kn2UjUM7Crj2jXgcKvaT/p71cgesFnLKsgRZycIiOhRIYDmOGLcXAEPb9ppwT8XKkjPkVNF6D63KvsVt604xbkyA4EjL7NPHyTxsifdgBLj+MPw50OI7lPs+ymScFzGv7SNFIMV4ywrRreGZ41KIrYm2Q3uaSKqyjS1In8UB3+35K5JUSQsdxnBMAsENsNzSCTeqQaUFMdNVJpxS8vKj+BuNU2VVhGk9ND70IHuLVzZmKGRpyA40cXCI3+JuPfg4FT7LsZwmnzF6GGGGWUqbxOFDSlKYb03aNiNjOa8PMKMz3IrfJ41HzKbujwn5RTa+/hk8D16HJU8wy/aUm1ubbzjwbQnyBUyHZM+cL8q4feq7vu71OsyyGSt+I+J20zEFC/7LBqG9w7lWEdj3NhKTnwiomTdtWUP3r7e8OHxVvEOJ9YqI+yTFmZeKHsb2Drzr1cRqBTXPNS4w9o0pmqydxiMgqkyjkTS1CPvy7vCh/2qFJWVAfPx2TN72m34V1xbeOZHHCuHAq+l7HDpqHHMUM7IOBbQkvBDhnXDPdouWlZMKPQPvNLTVkRho5h+I4JsciVc+KKODd/mxI2bkvuxv8AuFSJOzZeA1/YseDEu3rzi73Sacsyo8Owo4FBOwyN7oftddCVIhyTILCO1fHiOIJcQABwaNAhuVcstGMb4TEPG5I7NPEeuqCFWCNW4abCU+Xl/wBPmiWl6lbGwrCu0e8Y6D4ldLDjsyZs6ih7ZyxuxZecPbd4Ddz3q6Qhbujkyk5O2CEIQVBCEIAEmJCDgQQCDgQRUHmEpCAMFtJsO5tYksCRmYeo/BvHA47q5LGiKQccNO5e3EKit/ZGDM1d7kXR7Rn+IZOHjxWTLplLmJpx59vEjzIRl0vT1t7OR5QkvbVmkRuLeureviqxsxxXLyQlF0zbGSlyiwbETrYyrxGTjYyQ0MTLBsRV1iw3CemTdddfAreoaVBYc8t6cbHUqFaTg0tBN05ohPbZE1uoW1/NIHJMX0oPVLLJEgREqqj9pT9EdsgsSRE/RKcfX9lHbEQYqjgiyWHU1XHFRxGXA9BI/VcD0y6IjtFKJsfLsEglNF652iklDcZjiag8xonWilM/W9JMXcuterpNvglyHryeloRcQGipOAAT9j2DFmD7IozV5y6fePJb6ybChwB7Iq7VxzPLcOAXSwadvlmLNqFHhEOw9nRDAc/F+7QfMq9QhdJJJUjnSk5O2CEIUlQQhCABCEIAEIQgAQhCAEvbUUOIKyVt/RxAjVdC/YP/AIRVh5s0/LTktehVlBSVNFoyceUeL2rslNy1S6EXsH24dXDmQPaHUKnZN11Xv9FUWvsjKzNTFhNLj9ttWu/mbQnrVYcmiT+1mmGpa+48cEwlNmFs7Q+iMYmBMObubEaHD+ZtD4FZ6d2An4WUNsUb4Twf6X3T5rDPSZI+DTHPCXkgiOliOq2ahRoP72FFh/jY8DvIomWWi0/aHes7xtdj014LsR1wRvDkqts0N6WJwb1XYybLRsVdMVVgnAu/WgjYyLRY9rz5rv1hVwmkGYCnaRuRYGMumMq0zoGtFNkrOjxv3UGI/iGmn8xw8VaOOT6RDml2O9ukmOr+zvo5mH4xXNhDd77u5uHitXZWwctCoXAxXb35dGjDvqtcNHOXfAmWpiujCWXZEaOf2cMkfeyaPzHDuW1sbYZjKOjHtHfdyaOervJahsMAUAoBkBolLo4tNDGY555TEw2AAAAADIBKQhaRAIQhAAhCEACEIQAIQhAAhCEACEIQAIQhAAhCEACEIQBwhQJmxJeJ+8gQX/ihsPmEIUMLoro/0fSDs5WGPw3m/wCkhZ21NgZJpN2CRyixv+aEKjxxrpDIzlfbMxH2cgNyY7/uRPi5IhWHB+6f54n/ACQhJeOF9L/g7dL5L2zdkJV1L0Nx/wDki/8ANaqU+j+RAB+rg/idEd/qcUITljh8L/gmU5X2Wsns/LQv3cCEziGNB76VVgEIV0Ls6hCFIAhCEACEIQAIQhAAhCEACEIQB//Z"/>
          <p:cNvSpPr>
            <a:spLocks noChangeAspect="1" noChangeArrowheads="1"/>
          </p:cNvSpPr>
          <p:nvPr/>
        </p:nvSpPr>
        <p:spPr bwMode="auto">
          <a:xfrm>
            <a:off x="101600" y="-701675"/>
            <a:ext cx="1924050" cy="1447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1" name="AutoShape 11" descr="data:image/jpg;base64,/9j/4AAQSkZJRgABAQAAAQABAAD/2wCEAAkGBhQSERUUExQVFRQVGBcXFxcXGBUaGxcaGRgYGBgYGBgXHCYeFxojGhgVIC8gIycqLCwsFR4xNTAqNSYrLCkBCQoKDgwOGg8PGikkHyQsKSwsLCwsLCwsLC8sLCwsLCwsLCwsLCwsLCwsLCwpLCwsLCwpLCwsLCwpLCwsLCwsLP/AABEIAMMBAwMBIgACEQEDEQH/xAAcAAABBQEBAQAAAAAAAAAAAAAAAgMEBQYBBwj/xABHEAABAgMFBQUEBwYFAgcAAAABAAIDBBEFEiExQQZRYXGBE5GhsfAiMsHRBxRCUnKC4SMzYpKi8SRTssLSFZMXJUNjg8Pi/8QAGgEAAgMBAQAAAAAAAAAAAAAAAAMBAgQFBv/EACsRAAICAQQBAwMEAwEAAAAAAAABAhEDBBIhMUETIlEFMnGhscHRYYGRUv/aAAwDAQACEQMRAD8A9xQhCABCEIAEIQgAQhCABCEl7gBUmgQApcqqqc2jhM1vcvmqKd2vca09kcPmobSHQwzn0jYRIwbmQOZUCPb0JuRvcsu8rAx7eLjvPEk+ShxLYJ3dyW8hthoG+zdxtqQMgOpqoUTah5yIHID5rEutMo/6jxS3kZrj9PXwa51vRD9s9D8kn/qz/wDMf/MSsq2eO/zUmFO8lX1GMeirwaEWvE/zHd/6pQtqMPtlUTZwcE4JkHX4+an1GKemS8F/D2liDM16D5KZB2q+80HlgssH4rl/1RR6zRR6WD8G7lrehuzJbz+YVhDjB2RB5LziHGUuBPluIJ6K0dQn2Z56L/yb9CzEntG4YE3ufzVxLWux+tD4d6epqXRinhnDtE9C4CuqwoEIQgAQhCABCEIAEIQgAQhCABCEIAFxzqZqDaNssg5mp3D47ljbZ2oL9aDcPXiVDaQ7HhlPo1Fo7Sw4fum8d+n6rI2ttU55zw7gs3PWwcT4/AaqlmLTGpx3ZnmdyTLIdjT6Dy0XsxbJOvx8VXRrSrn4qpiTgFKk488cadyim0twx9YpDyHZxaP/AAXD54nQpsz/AE5foqR05XPLqfCoCQSTr06ajGqo8hsjpV5LqJaNNetPOqZFrO3npr3qJBgAjDHfuGCnyciABqRie7ADpn5I5ZLjCCOifeaUBPTH+3FPw3R3ZAjGnHjnuUqQkBUk3d9ANNKnXLp5WsCXGngKUTFjvszTzxj9qRWw5J2sV/QAivfU/qmok0+GR7VRxwPy6LSwoegFDwz5b96bmbPc9pLS3kQan8+YUvEvAharn3rgp5e2Tkce5WbJ4Ea96z85JNEUtZfe44hjBeeOPsChFSU9D2fnaVEsQP44kNp7q16FJcZeFZXJPTvlSL5szXXvCebOcVlpiLMQD+2logbvaQ8eFVKkLYhxf3bqkZg59QUuUZLtCag+maRs0pUKdWfEUjmnoc16PrFQpuIqeNM2Nn265hoTUbj8FpJK02RBgcdxzXm8Gb01UyXny0j4LXjz/Jzs2kT67PR0Kmsi3REAa4+1v389xVytad8o5couLpghCFJUEIQgAQhCABCFxzgBUoA6qC29oxDBawgu1Og5cVFt/aPAsYaDU+sgsLaFsAZZnLeeQ0HFLnNRNWDTubJNoWmSSSe+vrv7lnJ+16Vxx8R8vNV9q2ua3a05V8aY57lRxo1cK1FThjh4Y9ceSySzHp9LoeE2WExannSo8cdT81CfOHT4qOBl3+vku15+j4ZpDm2deGJRO3uPxXQgV7+A9DBDdwz8a7vJU7HpjkMCvr5+CeY4c8SeWefgmmEA4jH113pQcD118O7pVWXBL5ZZwctRSla1IrUZ593BTIdSaihOgrnTEjrTngqeBGuk0rw5g1U6BPi7Q60oagip4HEUKfGSMuTG/BewI1Whww5bxnj8OSspGLgD8enes3LRy1t29QCmBoCKk7+W/XBSpSdc2tHlwwJu1NOdcss68E1SOfPFdmipXL7PDLwwyySoBdMxCyG65Db+9iUFfwsw948clQ2ja3ZQnPFamjRUUreypgob9uOwhiGwjCtSK1qc61HmNVoxRc/wcjVtRey6N7M2vLybLsMCG3Grj7zjvcaXnE/NedbQbbxA83S+mYdRwDhuxwWq+iyEJqJGmIgD2sAY0OAIDjiaDLAAZL0uLDa4FrmtLTgWuALabiDhRPlUXSMOPP6fMUfNZ27i5VJBOtOHrRIhW22K4XxR3324OZ11HArRn6NzaDpqYk+zhw2x3MhQz7LXAZlrtOWWKhyv0SWgCb0JkNrakvdEhgADGtQSaDHRKk0b455t1Nr9Cxs60HF3ZRaF9KseMojd/wCJWDY1ddc9KrHMn6Qc/ahG81w3V0rofgtdENWsiNyiNDx1zHf5rkaqHpvjpnS4uiTCmdPVPWinwZqtPXrBU9MMNPX6JcB5GWlPXres8cji+SkoJl/Lzt0+uvrktzs/bYitDT7wHePmvL2zPRWFl2qWRAQde5bMGp5rwYtTo/Uja7PWkKJZk+IsMOHUbipa6h55qnTBCEIIBCFxzwBU4AIA5EiACpwAWP2h2kr7LTRvnxKNo9oa4NPsjIfeO87lhJ60DiScvWqTkyJGrBhc2LtW0zj67/WfJZacnakmuGVd/DHMBKnJ2priafHQdNVUxW1xJxOnrRc+WS2ep0mlUVyNRH1Jr64JK6c/WS6HJTZ24LgQSlDD16qghKA4/wBlFl9tnAeXgnSwD13a8ki4nCMePAU3bsFZSIo60cvH11KUGVHr16KbbxyG7y9bk8x1DjnphWvClMlbdYLgS3DOhA506eBS66EUNNeXdUrjQ3HOmXrCu5Le3rXgRpuGFc+5Flmh+Wj0zAoDheFQOAxw1y3KS207uRaS061xBGWvcoAbXE0pmKaAVwG79El7CTnXxrh4/qrb2kJeOMnyI2mnSWQhUj2ic8qZUww8lj4kckmpxWotuWrCaaZPph/EMPHzKpbCsYzE3BgAYxIjW8gT7XcK9y36XJ7Tx/1XC/XdeT1z6PodpwJFkOWkoLQ8mKYsxEIv3sQQxuIF26BXcpm0W389KS8Vs7JiG57HNgx4Di6FfIoA6pq04+GS9KZBDQGtFGtADRuAFAO4BYf6QoP1qZkJDNsWIY8Yb4cPQ8DimdmKM030i42CsoS9nS0MUdWGHucDUFz/AGnYjPOnRV/0q279UsyKRg+NSCz8/vEflDu9I/8AC5kNxMnOTkoxxqYUOJVg/CHZeK8u+luxWS0xCgiNHjxLl+I+NELz7Ro0AZNwBO/FWjFt0irnG3O+ezJwrWFxzaZinzXpNlt/8tky7Aua6lRpUgZ6EedV5XLyZLsMcDv6Ci9UtVphdjBxpChQ2kbiAL2GuJxWHWqlTOnopZM0rb6QMP8AZKiezio8SJ7PHXiE3Ei4EE8B0H6rkTVG9PkeZFNd6cgzFCDXKigsiVHP18kppqdcfilJuMjUmmqPRNkLZuvaCcHeyevyNOhK9BXiNmTlDnxXsVlTfawmP3jHmMD4r0uGW6J5j6hh2T3LyTEIQnHNBZvae1qfswcve+Su7RnBChuedMuJyHivMbWni4nGtf1KVkntQzHHcyBPzhJPrl/bis7PTNajl1/THxVhHi1r4fFVMaFiaA1P6Lj5M1s7ukjFPkgOea6U9d6jiAXVNNcfE5ZqzbJ1pxph8xqnXy1GmmXDxCS8tHajliuilY2mNK0+PrJJJrU1xUiJCOZwTYh8Ov6JikdOEvI2W4lKMM+iE82H379y6Zc6VxG/y8UWN3jN3XD1wSg3160UyFI4VPjXuwHLXuUmDZxpUAOxwIxxGYww6U0VkJlliuyshw+o30r5pVzxIPOnoqxNmvd7TW0A4Dw3rjJF1QCKVNPhr60U8gskfkgtgbsT63dUoQyBXx40ywUmLLUw/QVru1/VOiCTUHcetMq5YJbnRZzRCIFMcSMsOHruS2y9KHL1mnhLEZ5esjRBliOFPWgVfVQNr5EQoIe1zHe68UqTkc2kcPgqCaZFl4nawy6HFZUOLagtqKXhuqPNXghY9OOdVYtlGTQDXm5EAo2JdwI+66nvDLHitGn1ChKpdM5v1DS+rHdHtGLh7RzgdebMzAdv7SJ86Ld7CfSCPrxmLReb5gtgw4gaKNANSXganUhVU5sPEYalhA3irmHiHDLkVDds8+mAqN4IK9HiwxyRuLT/AAeKyznCVSv9z3SP9IFnsbeM3CI3NNSfygVXgu2FrfXZ6NHFbr3UZvuNADcOQr1UhmzEUgG4QCczQDxWjsP6PzhEjG40Y1Iw/KDQuNNck30oYfdORSKeXiKYxsPsuC7tIo9iHR7jxGLGY5mtHHkN67a950d0Q/aOefHy3rQ2pMhsMQoTSyE0kfidgSSdTQg9VQ3K6Lga2fqttHqPp+L0IWxu6SN3I4eChzU0AaOIaARiThw6/JWgaNN3y/VUMw0fWGmoJbXDDB3skEjfQ4dVycSttPwRlkk+Cdeq1t0HHPA1ryNE9Fi3W7ufjwTU1PNhtDnGmgwGOR37lVycZgJe6Kb0Rwqw0IukZ0HuFrsseHPViwb1ZnWpWNpPn5LiSj476eJ+WK9k2GmL0tnk4+IB86rxOBUEDAacV6l9Gczg9ldK9x//AEV0dNLwH1XHePcbxCELYebMtttOUY2Hvxdyy+fevPZyL4rT7YTN6O8fdw8AslNuxXN1czdgjwRbteibLc6cU6xtVHtEuEJxYaFoqMBpnnwXIdtpG3dtVjrIOJK6YNapUhEvwIUStb7cfxNND5J4H1os84uMqY/HlvkiRJFpGldCoMWQPE460w71yxrUMWaENxNyJfuDDMZU7qdVdiWTZRnidSNWn1llQJfhroBj6Ckskcqig3DdhhXvSJ8PdGgwYZIdEeBUbiaH/ceiupqw4LpgXoj2thHC7Q3scjuNdVphVJy8jJa521FXRFhSbcCQKDQcPQU5sMUB4DAUoNwPBJi0vG7S7pvHckkjfXjiExZkgc3IXcaScBluHnTgo5hBrTXeRTDv4YeZTsbD14+SbIw13qmTUl4uiPHY2uHd0x6pLIYzNOeFNyfMOp38cPioO0LT9XicAMvxBYd7yTS+WWyZtkG14RK+r8K+sOaZiy9W+Ge9WUSFRkKmAMJh63Rik3Mc/DxS53GTRENQ2kykiy55jLL1r5pUBt0ClcDiN3JWroQPH1wTRhmuHrimRk2Pep3KiVJWxFhggONOani2Rm6HDd/EWDnoqxjDrinbno4rVjzSj0zHKMJvlFiNoAKdnDhA7w0YKunJyLFqXuJ3f2XLuNMPJKfA1r4hbIZd3LLRhjh9qAzx7IQrraYY64KqmL2jMN6tWtH2kzOzHsmmApmRTTTf3Jk5+3gdjST4RXS0Q1xA3U9aKotirY96raUbQa6trXXLw4K4hMc4/FM2/J1hEsFXgEDCpIwJa3iaAjiFzcEryO+nwZdaqdopLSk+3A9q6W4g0GfRVsvIOizENtC1zrofUnAAkvppdLQDXerUzTmVa+GSWgZOG5p+0KggmhqFYWfHqMqda9F0sU54va+jA9PHO1X+x6NHZUgeyQfdIyx5UWr2PtLs4zHaVDXDcDh3YrGWi686ppUDXMdc1Y2JOY8RuyP64p2Gfvo6usxJ4aPfKrijWZFvwWO3tHkhdA8Y+DzjaR9ZiJxc7wJCoo7d+6q0G0MKkeJ+J3iVRxWYrk6lW2dPF0iMxuCDDBwOWvJKa1LaFzmh9lVs1VrY8uc4L77fwuwPStD+ZPW1H7OA8jMi6OZ/SqamP2M7BinBkUdi/rgCf6D+VSZqV7Wcl5c5X77/AMLcT4Nd3p0obpxl8/wK3bYOI1tRZ/1eBJuYKRJUNc7DEl5Dnf1GnVW8VwJvNyeA5vJwqF22WCO6KDk+rR8D0NFVWBO/4P2vely9jhwFXN+I/KqTvJC/h/uTH2S/KH9m235+NG+zLwyAf4newP8A7E1aM24TEBoNBFeGnAY1cBmeambKQLkiYh96YiF35WeyP6ryrrawmJQ/+63/AFtVmk8ih4S/gIyag5eWPbSRnQYZLDiHUrQZGu9SpOzIkyxsUROwhOAuuc0F7+NNG1rRR9uG/som6/h3lXcaJWHBGghQ6fyhKSUce6ubGucpTq/BnLQdEk4rBEiCNBiG6HgULThmPVaFWM+/sWuc/C7pv3DqVA2wbWWx0c0+Y+KkbbO9iDXJzoVeRahwWVRfXNMFmljtXfwOyFgzEaGI0WO2XY7FjQ2pI0JGgVZtNAiQYD2ve2Ox9A2K0ULTUGj29MCFrLZfWIRoKAcAOCotooI+qxRwB/raqLLH1FHaqss4PY5OTuic9w+rwXnAdiwk7qNCh2ZJTE00xGOZAgVoHvxL6bgm7Xr/ANMgkf5EMHw9dVdQog+rSzG+6IMM4by0E4cypkow3TavmiFOUtsE6VFLaUnMS7e07RkzCbi66LrmjfTdyTdozh7AR4VC3B2Wba0OGhB+Ku2txodcOmRVHsrL3pOPDd7rIrmA8HtxHx6qIOMluqqq/wDKJcpRe1PsthDGBBq1zQ4GmjhUearG2t/i2wKC4SGXsffLagVrTHKid2cmv8Ndf70u50J2tAMWnuqPyrkaTJsztAP2r4pmm7/YPsj+UFPhBRk0+v7CWaTimu/6LKY9lrnH7IJxwyCgRbRuSsKNEaL0b3GM1xIFSchQV7l3aSbvS19n/rhl3H79MPgpe1FjF7IUKEQ18uIdyuRLQKiumKtBJff8l5ZZt+34I0WQnWgEy7KfdEQXwOROJ4KU+x3Oa41PsYkcjlvrQ1r0zVRFt9xi0mGugxjo6oaTvacqKcyO7GpIrnx5peWXho3adycbU7/gahu4UGiU7HkllK7NJiqKZvcymtCA1w9rGmBruOC7Ky4HcB3dOakRWAk7lEEQt19Z/FaIt0Xwx+CLOQjWvGnEKVZrO8HBLYwGvFTrLlhfHr1iFu08Xusfqst46PUtmo5+qwuR8HEIUvZyUAloY4HzNPBdXW4PGz5k2Zja6XpMO/iAPh8wsxFhLc7bSn7uIOLDzzH+7wWPiBc7UR5NeGXtIDoS6GJ9w4pL2LC0aEyq2gk+0l3gVvN9tvNuPfSq7sRHfGizE1EFCyE2G3AjFwAJFeDa/mKsiOKlRLTe5l1xwUxnUXErKNysiEVKytu9pCiRYcNpLJkMJoDmDTCm81H5lrqc96kSk46Hi058ilY3slyWmtyFzkAQmwoIyhMa3maYnvqs5b8MmJLloJpEacAfvN3K+jRC43icTmUqBMOYatqD0VU6nuBq47Ss24gkw4lASbwyHHgrG7+yg1GPZQ8/wjMJXbm9erjWvVKjzDnmrjUqsmtu2vIL7rKPauGXS7gASajKvkp9v2Z9Yl2w8nGHDc2uFHBooDuriOqlwXFpqMxxSo0yXuqTU+PVUU9sUl4dk7bdmfl9qLoDJtr4cVoDSS00fTAHAE18NV21O0mJeK6CxwhMbec9zSO0oQQxgOJ314K7sraBz3RGNBPZHG9QjXIaKdHtR76VOSu9kZb65Bbmtt8FVLSofIQGPBAdBDToRmO8ZqqlLRfKNECZa64zCHGaCWubWoBOnnpRaaZmS8i+a+SVCmnMwBw3HEKjkm5KS4Zfa0lXaM6+3Q/2ZYOixDg0BpoOe5XEnZH1WVbBJ/aOcYkSmPtGgp0AAU8Wq8YNutH8IAr3KI4k1qeuqG4xjtguwSk5bpGVtcugxYjYbSROMawU0iBwbXuP9S2E9BDLsIAFsJjWdwoe/wCKJWZLMRTdv9H5JD4hcanMq0slxS8lowqTZlrDDnzcCTcPZl4sSITvY322DvP9QV/a061hMR7iBepXny04qfCmnNBAAx1pjTmOiYDqZgHgRUdVOSanX6k44uF0UFu2vBiSzmOeyJUG4AQS12hGoNVOlbOcyXl+0qIhhguBz4V43aKwhzMJjrzZeC1wxvBgqOPBNTEy57rzjUq0nHZtQ7HvU9z4IfZ0TcR1G+SkOUeZ5pUezR9z5GGDPqFCiQMaivqqsGtohrE9p2i8JU3RBloSvrClC57aZnD4BQmwKd612xMlejA6NF7zA8/BdfTxMerzVFs3cCFda1oyAA7hRCdQtZ50iWpICNCcw65HcRiD3rzaaly1xa4UINCOK9UWY2usio7VoxGDuWh+Hck5YbkOxTp0YmIxJuqQ9tQmHLmSVG1DRauOYllcc5IaLjdSlh3RBbigJbJocB5Lpb6wRRKZ14qAoba2hO9JhxWkVBaQK4gg808cslnNjrM7YRmxXUl4T6lgwMR5wALhjdAblxVo49ybvoXKW10W4tSETQRGV/EPOqmhMzlmycRtz6sxg0cyrXjkR8ahVOzMZ7IkaVebxhC9DdvZUD4tPCpQ8SauL6JUmnyO7M4TM83g0/1fqpkS04QNDEbX8Q/sqqz5F8S0o0JryyG9l6KRmWC6boP2amgqFfzFmSjmmGJZl3IOFQ/8QcMQVfIo8NvwiIOXSFDIVyOW79UOiAYk0GpOHiVS7KFzTMS7iXdg4FpP3SSKd909SnLPlGzszFMYkS8vm0Gl91SBU9HHoEv0vdXjscsntuuScy0oLjQRGE7rwUoUXJiy5NwLRKQgMgRUO53ga14qjsy9AmjKkl0N7S+A52YpjdO/Jw6DeoeKMl7WTvafuRd9oK0rU501pvSXT0NrqOexp3EhUUzAiPtKFDhuuGKy651ASG+2XEcaDDjRaGNY0mGln1djhkXOrfO83s68Uekkk2+w9STbSXR2/wB29NRMq4UGuSptnC5keYlalzIY7SGTndq3DucO4p6Vlmzk1EZEd+wl2guANL7jgBXnXuR6Purx3ZPq8XXPRJZGa7JwJ4EHwToakztiykQFrIIgu+zEY43mnQnHEcFCsOafEhuD/wB5BeYb6a0yd1oe5S4KrixscrupKia4YKM9mKlvFMk1dxUQXJoT8jAbilQ21KWxuB3qTAhZLVGNyKzlQgQ16FsdIXIV45v8hX5nuWUsuzu1itaN4r65VK9IhQg0ADICgXWxKkcrWZLSiLQhCac4El7AQQRUEUI3pSEAefbRWOYD6j3He6fgeI8uqoXuXrM3KNiMLHirTp8txXnW0Ozz5c1HtQycHbuDtx45HwWPNi8o14snhlQSgFN9olArnyRsQsBKaME0Xroeksuh1cDsTouNcnLvopTL0jmfr5Kn2UjUM7Crj2jXgcKvaT/p71cgesFnLKsgRZycIiOhRIYDmOGLcXAEPb9ppwT8XKkjPkVNF6D63KvsVt604xbkyA4EjL7NPHyTxsifdgBLj+MPw50OI7lPs+ymScFzGv7SNFIMV4ywrRreGZ41KIrYm2Q3uaSKqyjS1In8UB3+35K5JUSQsdxnBMAsENsNzSCTeqQaUFMdNVJpxS8vKj+BuNU2VVhGk9ND70IHuLVzZmKGRpyA40cXCI3+JuPfg4FT7LsZwmnzF6GGGGWUqbxOFDSlKYb03aNiNjOa8PMKMz3IrfJ41HzKbujwn5RTa+/hk8D16HJU8wy/aUm1ubbzjwbQnyBUyHZM+cL8q4feq7vu71OsyyGSt+I+J20zEFC/7LBqG9w7lWEdj3NhKTnwiomTdtWUP3r7e8OHxVvEOJ9YqI+yTFmZeKHsb2Drzr1cRqBTXPNS4w9o0pmqydxiMgqkyjkTS1CPvy7vCh/2qFJWVAfPx2TN72m34V1xbeOZHHCuHAq+l7HDpqHHMUM7IOBbQkvBDhnXDPdouWlZMKPQPvNLTVkRho5h+I4JsciVc+KKODd/mxI2bkvuxv8AuFSJOzZeA1/YseDEu3rzi73Sacsyo8Owo4FBOwyN7oftddCVIhyTILCO1fHiOIJcQABwaNAhuVcstGMb4TEPG5I7NPEeuqCFWCNW4abCU+Xl/wBPmiWl6lbGwrCu0e8Y6D4ldLDjsyZs6ih7ZyxuxZecPbd4Ddz3q6Qhbujkyk5O2CEIQVBCEIAEmJCDgQQCDgQRUHmEpCAMFtJsO5tYksCRmYeo/BvHA47q5LGiKQccNO5e3EKit/ZGDM1d7kXR7Rn+IZOHjxWTLplLmJpx59vEjzIRl0vT1t7OR5QkvbVmkRuLeureviqxsxxXLyQlF0zbGSlyiwbETrYyrxGTjYyQ0MTLBsRV1iw3CemTdddfAreoaVBYc8t6cbHUqFaTg0tBN05ohPbZE1uoW1/NIHJMX0oPVLLJEgREqqj9pT9EdsgsSRE/RKcfX9lHbEQYqjgiyWHU1XHFRxGXA9BI/VcD0y6IjtFKJsfLsEglNF652iklDcZjiag8xonWilM/W9JMXcuterpNvglyHryeloRcQGipOAAT9j2DFmD7IozV5y6fePJb6ybChwB7Iq7VxzPLcOAXSwadvlmLNqFHhEOw9nRDAc/F+7QfMq9QhdJJJUjnSk5O2CEIUlQQhCABCEIAEIQgAQhCAEvbUUOIKyVt/RxAjVdC/YP/AIRVh5s0/LTktehVlBSVNFoyceUeL2rslNy1S6EXsH24dXDmQPaHUKnZN11Xv9FUWvsjKzNTFhNLj9ttWu/mbQnrVYcmiT+1mmGpa+48cEwlNmFs7Q+iMYmBMObubEaHD+ZtD4FZ6d2An4WUNsUb4Twf6X3T5rDPSZI+DTHPCXkgiOliOq2ahRoP72FFh/jY8DvIomWWi0/aHes7xtdj014LsR1wRvDkqts0N6WJwb1XYybLRsVdMVVgnAu/WgjYyLRY9rz5rv1hVwmkGYCnaRuRYGMumMq0zoGtFNkrOjxv3UGI/iGmn8xw8VaOOT6RDml2O9ukmOr+zvo5mH4xXNhDd77u5uHitXZWwctCoXAxXb35dGjDvqtcNHOXfAmWpiujCWXZEaOf2cMkfeyaPzHDuW1sbYZjKOjHtHfdyaOervJahsMAUAoBkBolLo4tNDGY555TEw2AAAAADIBKQhaRAIQhAAhCEACEIQAIQhAAhCEACEIQAIQhAAhCEACEIQBwhQJmxJeJ+8gQX/ihsPmEIUMLoro/0fSDs5WGPw3m/wCkhZ21NgZJpN2CRyixv+aEKjxxrpDIzlfbMxH2cgNyY7/uRPi5IhWHB+6f54n/ACQhJeOF9L/g7dL5L2zdkJV1L0Nx/wDki/8ANaqU+j+RAB+rg/idEd/qcUITljh8L/gmU5X2Wsns/LQv3cCEziGNB76VVgEIV0Ls6hCFIAhCEACEIQAIQhAAhCEACEIQB//Z"/>
          <p:cNvSpPr>
            <a:spLocks noChangeAspect="1" noChangeArrowheads="1"/>
          </p:cNvSpPr>
          <p:nvPr/>
        </p:nvSpPr>
        <p:spPr bwMode="auto">
          <a:xfrm>
            <a:off x="254000" y="-549275"/>
            <a:ext cx="1924050" cy="1447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grpSp>
        <p:nvGrpSpPr>
          <p:cNvPr id="6" name="Gruppieren 5"/>
          <p:cNvGrpSpPr/>
          <p:nvPr/>
        </p:nvGrpSpPr>
        <p:grpSpPr>
          <a:xfrm>
            <a:off x="341809" y="2183036"/>
            <a:ext cx="4206100" cy="507484"/>
            <a:chOff x="341809" y="2183036"/>
            <a:chExt cx="4206100" cy="507484"/>
          </a:xfrm>
        </p:grpSpPr>
        <p:grpSp>
          <p:nvGrpSpPr>
            <p:cNvPr id="24" name="Gruppieren 23"/>
            <p:cNvGrpSpPr/>
            <p:nvPr/>
          </p:nvGrpSpPr>
          <p:grpSpPr>
            <a:xfrm>
              <a:off x="971600" y="2183036"/>
              <a:ext cx="3576309" cy="507484"/>
              <a:chOff x="208025" y="2183036"/>
              <a:chExt cx="3576309" cy="507484"/>
            </a:xfrm>
          </p:grpSpPr>
          <p:pic>
            <p:nvPicPr>
              <p:cNvPr id="14"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8220" y="2183036"/>
                <a:ext cx="1386114" cy="50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feld 18"/>
              <p:cNvSpPr txBox="1"/>
              <p:nvPr/>
            </p:nvSpPr>
            <p:spPr>
              <a:xfrm>
                <a:off x="208025" y="2252112"/>
                <a:ext cx="2016000" cy="369332"/>
              </a:xfrm>
              <a:prstGeom prst="rect">
                <a:avLst/>
              </a:prstGeom>
              <a:noFill/>
            </p:spPr>
            <p:txBody>
              <a:bodyPr wrap="square" rtlCol="0">
                <a:spAutoFit/>
              </a:bodyPr>
              <a:lstStyle/>
              <a:p>
                <a:r>
                  <a:rPr lang="de-DE" dirty="0" smtClean="0"/>
                  <a:t>Oktober 2010</a:t>
                </a:r>
                <a:endParaRPr lang="de-DE" dirty="0"/>
              </a:p>
            </p:txBody>
          </p:sp>
        </p:grpSp>
        <p:pic>
          <p:nvPicPr>
            <p:cNvPr id="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809" y="2227531"/>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uppieren 12"/>
          <p:cNvGrpSpPr/>
          <p:nvPr/>
        </p:nvGrpSpPr>
        <p:grpSpPr>
          <a:xfrm>
            <a:off x="308105" y="3211123"/>
            <a:ext cx="4066901" cy="598544"/>
            <a:chOff x="308105" y="3211123"/>
            <a:chExt cx="4066901" cy="598544"/>
          </a:xfrm>
        </p:grpSpPr>
        <p:grpSp>
          <p:nvGrpSpPr>
            <p:cNvPr id="28" name="Gruppieren 27"/>
            <p:cNvGrpSpPr/>
            <p:nvPr/>
          </p:nvGrpSpPr>
          <p:grpSpPr>
            <a:xfrm>
              <a:off x="971600" y="3211123"/>
              <a:ext cx="3403406" cy="525854"/>
              <a:chOff x="208025" y="3211123"/>
              <a:chExt cx="3403406" cy="525854"/>
            </a:xfrm>
          </p:grpSpPr>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6817" y="3211123"/>
                <a:ext cx="1234614" cy="525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feld 17"/>
              <p:cNvSpPr txBox="1"/>
              <p:nvPr/>
            </p:nvSpPr>
            <p:spPr>
              <a:xfrm>
                <a:off x="208025" y="3289384"/>
                <a:ext cx="2016000" cy="369332"/>
              </a:xfrm>
              <a:prstGeom prst="rect">
                <a:avLst/>
              </a:prstGeom>
              <a:noFill/>
            </p:spPr>
            <p:txBody>
              <a:bodyPr wrap="square" rtlCol="0">
                <a:spAutoFit/>
              </a:bodyPr>
              <a:lstStyle/>
              <a:p>
                <a:r>
                  <a:rPr lang="de-DE" dirty="0" smtClean="0"/>
                  <a:t>April 2011</a:t>
                </a:r>
              </a:p>
            </p:txBody>
          </p:sp>
        </p:grpSp>
        <p:pic>
          <p:nvPicPr>
            <p:cNvPr id="33"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105" y="3249330"/>
              <a:ext cx="519479" cy="56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uppieren 2"/>
          <p:cNvGrpSpPr/>
          <p:nvPr/>
        </p:nvGrpSpPr>
        <p:grpSpPr>
          <a:xfrm>
            <a:off x="309769" y="1151997"/>
            <a:ext cx="4188964" cy="529478"/>
            <a:chOff x="309769" y="1151997"/>
            <a:chExt cx="4188964" cy="529478"/>
          </a:xfrm>
        </p:grpSpPr>
        <p:grpSp>
          <p:nvGrpSpPr>
            <p:cNvPr id="22" name="Gruppieren 21"/>
            <p:cNvGrpSpPr/>
            <p:nvPr/>
          </p:nvGrpSpPr>
          <p:grpSpPr>
            <a:xfrm>
              <a:off x="971600" y="1182037"/>
              <a:ext cx="3527133" cy="434937"/>
              <a:chOff x="208025" y="1182037"/>
              <a:chExt cx="3527133" cy="434937"/>
            </a:xfrm>
          </p:grpSpPr>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6817" y="1182037"/>
                <a:ext cx="1358341" cy="43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feld 16"/>
              <p:cNvSpPr txBox="1"/>
              <p:nvPr/>
            </p:nvSpPr>
            <p:spPr>
              <a:xfrm>
                <a:off x="208025" y="1214840"/>
                <a:ext cx="2016000" cy="369332"/>
              </a:xfrm>
              <a:prstGeom prst="rect">
                <a:avLst/>
              </a:prstGeom>
              <a:noFill/>
            </p:spPr>
            <p:txBody>
              <a:bodyPr wrap="square" rtlCol="0">
                <a:spAutoFit/>
              </a:bodyPr>
              <a:lstStyle/>
              <a:p>
                <a:r>
                  <a:rPr lang="de-DE" dirty="0" smtClean="0"/>
                  <a:t>September 2009</a:t>
                </a:r>
                <a:endParaRPr lang="de-DE" dirty="0"/>
              </a:p>
            </p:txBody>
          </p:sp>
        </p:grpSp>
        <p:pic>
          <p:nvPicPr>
            <p:cNvPr id="34" name="Picture 3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769" y="1151997"/>
              <a:ext cx="517815" cy="529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6" name="Gruppieren 45"/>
          <p:cNvGrpSpPr/>
          <p:nvPr/>
        </p:nvGrpSpPr>
        <p:grpSpPr>
          <a:xfrm>
            <a:off x="341809" y="5327252"/>
            <a:ext cx="3809832" cy="680842"/>
            <a:chOff x="341809" y="5327252"/>
            <a:chExt cx="3809832" cy="680842"/>
          </a:xfrm>
        </p:grpSpPr>
        <p:grpSp>
          <p:nvGrpSpPr>
            <p:cNvPr id="1025" name="Gruppieren 1024"/>
            <p:cNvGrpSpPr/>
            <p:nvPr/>
          </p:nvGrpSpPr>
          <p:grpSpPr>
            <a:xfrm>
              <a:off x="971600" y="5327252"/>
              <a:ext cx="3180041" cy="680842"/>
              <a:chOff x="208025" y="5327252"/>
              <a:chExt cx="3180041" cy="680842"/>
            </a:xfrm>
          </p:grpSpPr>
          <p:sp>
            <p:nvSpPr>
              <p:cNvPr id="20" name="Textfeld 19"/>
              <p:cNvSpPr txBox="1"/>
              <p:nvPr/>
            </p:nvSpPr>
            <p:spPr>
              <a:xfrm>
                <a:off x="208025" y="5363924"/>
                <a:ext cx="2016000" cy="369332"/>
              </a:xfrm>
              <a:prstGeom prst="rect">
                <a:avLst/>
              </a:prstGeom>
              <a:noFill/>
            </p:spPr>
            <p:txBody>
              <a:bodyPr wrap="square" rtlCol="0">
                <a:spAutoFit/>
              </a:bodyPr>
              <a:lstStyle/>
              <a:p>
                <a:r>
                  <a:rPr lang="de-DE" dirty="0" smtClean="0"/>
                  <a:t>September++ 2011</a:t>
                </a:r>
              </a:p>
            </p:txBody>
          </p:sp>
          <p:pic>
            <p:nvPicPr>
              <p:cNvPr id="1036"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3768" y="5327252"/>
                <a:ext cx="904298" cy="680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809" y="5327252"/>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uppieren 4"/>
          <p:cNvGrpSpPr/>
          <p:nvPr/>
        </p:nvGrpSpPr>
        <p:grpSpPr>
          <a:xfrm>
            <a:off x="309769" y="1670634"/>
            <a:ext cx="7834671" cy="529478"/>
            <a:chOff x="309769" y="1670634"/>
            <a:chExt cx="7834671" cy="529478"/>
          </a:xfrm>
        </p:grpSpPr>
        <p:grpSp>
          <p:nvGrpSpPr>
            <p:cNvPr id="23" name="Gruppieren 22"/>
            <p:cNvGrpSpPr/>
            <p:nvPr/>
          </p:nvGrpSpPr>
          <p:grpSpPr>
            <a:xfrm>
              <a:off x="971600" y="1733476"/>
              <a:ext cx="7172840" cy="369332"/>
              <a:chOff x="208025" y="1733476"/>
              <a:chExt cx="7172840" cy="369332"/>
            </a:xfrm>
          </p:grpSpPr>
          <p:sp>
            <p:nvSpPr>
              <p:cNvPr id="29" name="Textfeld 28"/>
              <p:cNvSpPr txBox="1"/>
              <p:nvPr/>
            </p:nvSpPr>
            <p:spPr>
              <a:xfrm>
                <a:off x="208025" y="1733476"/>
                <a:ext cx="2016000" cy="369332"/>
              </a:xfrm>
              <a:prstGeom prst="rect">
                <a:avLst/>
              </a:prstGeom>
              <a:noFill/>
            </p:spPr>
            <p:txBody>
              <a:bodyPr wrap="square" rtlCol="0">
                <a:spAutoFit/>
              </a:bodyPr>
              <a:lstStyle/>
              <a:p>
                <a:r>
                  <a:rPr lang="de-DE" dirty="0" smtClean="0"/>
                  <a:t>April 2010</a:t>
                </a:r>
                <a:endParaRPr lang="de-DE" dirty="0"/>
              </a:p>
            </p:txBody>
          </p:sp>
          <p:sp>
            <p:nvSpPr>
              <p:cNvPr id="15" name="Rechteck 14">
                <a:hlinkClick r:id="rId9"/>
              </p:cNvPr>
              <p:cNvSpPr/>
              <p:nvPr/>
            </p:nvSpPr>
            <p:spPr>
              <a:xfrm>
                <a:off x="2376817" y="1733476"/>
                <a:ext cx="5004048" cy="369332"/>
              </a:xfrm>
              <a:prstGeom prst="rect">
                <a:avLst/>
              </a:prstGeom>
            </p:spPr>
            <p:txBody>
              <a:bodyPr wrap="square">
                <a:spAutoFit/>
              </a:bodyPr>
              <a:lstStyle/>
              <a:p>
                <a:r>
                  <a:rPr lang="de-DE" b="1" dirty="0"/>
                  <a:t>Apple schränkt </a:t>
                </a:r>
                <a:r>
                  <a:rPr lang="de-DE" b="1" dirty="0" err="1"/>
                  <a:t>iPhone</a:t>
                </a:r>
                <a:r>
                  <a:rPr lang="de-DE" b="1" dirty="0"/>
                  <a:t>-Entwicklerwerkzeuge ein</a:t>
                </a:r>
              </a:p>
            </p:txBody>
          </p:sp>
        </p:grpSp>
        <p:pic>
          <p:nvPicPr>
            <p:cNvPr id="36" name="Picture 3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769" y="1670634"/>
              <a:ext cx="517815" cy="529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uppieren 6"/>
          <p:cNvGrpSpPr/>
          <p:nvPr/>
        </p:nvGrpSpPr>
        <p:grpSpPr>
          <a:xfrm>
            <a:off x="309769" y="2707906"/>
            <a:ext cx="5342657" cy="529478"/>
            <a:chOff x="309769" y="2707906"/>
            <a:chExt cx="5342657" cy="529478"/>
          </a:xfrm>
        </p:grpSpPr>
        <p:grpSp>
          <p:nvGrpSpPr>
            <p:cNvPr id="26" name="Gruppieren 25"/>
            <p:cNvGrpSpPr/>
            <p:nvPr/>
          </p:nvGrpSpPr>
          <p:grpSpPr>
            <a:xfrm>
              <a:off x="971600" y="2770748"/>
              <a:ext cx="4680826" cy="369332"/>
              <a:chOff x="208025" y="2770748"/>
              <a:chExt cx="4680826" cy="369332"/>
            </a:xfrm>
          </p:grpSpPr>
          <p:sp>
            <p:nvSpPr>
              <p:cNvPr id="4" name="Textfeld 3">
                <a:hlinkClick r:id="rId10"/>
              </p:cNvPr>
              <p:cNvSpPr txBox="1"/>
              <p:nvPr/>
            </p:nvSpPr>
            <p:spPr>
              <a:xfrm>
                <a:off x="2376817" y="2770748"/>
                <a:ext cx="2512034" cy="369332"/>
              </a:xfrm>
              <a:prstGeom prst="rect">
                <a:avLst/>
              </a:prstGeom>
              <a:noFill/>
            </p:spPr>
            <p:txBody>
              <a:bodyPr wrap="none" rtlCol="0">
                <a:spAutoFit/>
              </a:bodyPr>
              <a:lstStyle/>
              <a:p>
                <a:r>
                  <a:rPr lang="de-DE" b="1" dirty="0" err="1"/>
                  <a:t>Attachmate</a:t>
                </a:r>
                <a:r>
                  <a:rPr lang="de-DE" b="1" dirty="0"/>
                  <a:t> </a:t>
                </a:r>
                <a:r>
                  <a:rPr lang="de-DE" b="1" dirty="0" smtClean="0"/>
                  <a:t>kauft Novell</a:t>
                </a:r>
                <a:endParaRPr lang="de-DE" b="1" dirty="0"/>
              </a:p>
            </p:txBody>
          </p:sp>
          <p:sp>
            <p:nvSpPr>
              <p:cNvPr id="8" name="Textfeld 7"/>
              <p:cNvSpPr txBox="1"/>
              <p:nvPr/>
            </p:nvSpPr>
            <p:spPr>
              <a:xfrm>
                <a:off x="208025" y="2770748"/>
                <a:ext cx="2016000" cy="369332"/>
              </a:xfrm>
              <a:prstGeom prst="rect">
                <a:avLst/>
              </a:prstGeom>
              <a:noFill/>
            </p:spPr>
            <p:txBody>
              <a:bodyPr wrap="square" rtlCol="0">
                <a:spAutoFit/>
              </a:bodyPr>
              <a:lstStyle/>
              <a:p>
                <a:r>
                  <a:rPr lang="de-DE" dirty="0" smtClean="0"/>
                  <a:t>November 2010</a:t>
                </a:r>
                <a:endParaRPr lang="de-DE" dirty="0"/>
              </a:p>
            </p:txBody>
          </p:sp>
        </p:grpSp>
        <p:pic>
          <p:nvPicPr>
            <p:cNvPr id="37" name="Picture 3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769" y="2707906"/>
              <a:ext cx="517815" cy="529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Gruppieren 20"/>
          <p:cNvGrpSpPr/>
          <p:nvPr/>
        </p:nvGrpSpPr>
        <p:grpSpPr>
          <a:xfrm>
            <a:off x="76926" y="3749772"/>
            <a:ext cx="6848358" cy="502312"/>
            <a:chOff x="76926" y="3749772"/>
            <a:chExt cx="6848358" cy="502312"/>
          </a:xfrm>
        </p:grpSpPr>
        <p:grpSp>
          <p:nvGrpSpPr>
            <p:cNvPr id="30" name="Gruppieren 29"/>
            <p:cNvGrpSpPr/>
            <p:nvPr/>
          </p:nvGrpSpPr>
          <p:grpSpPr>
            <a:xfrm>
              <a:off x="971600" y="3808020"/>
              <a:ext cx="5953684" cy="369332"/>
              <a:chOff x="208025" y="3808020"/>
              <a:chExt cx="5953684" cy="369332"/>
            </a:xfrm>
          </p:grpSpPr>
          <p:sp>
            <p:nvSpPr>
              <p:cNvPr id="9" name="Textfeld 8"/>
              <p:cNvSpPr txBox="1"/>
              <p:nvPr/>
            </p:nvSpPr>
            <p:spPr>
              <a:xfrm>
                <a:off x="208025" y="3808020"/>
                <a:ext cx="2016000" cy="369332"/>
              </a:xfrm>
              <a:prstGeom prst="rect">
                <a:avLst/>
              </a:prstGeom>
              <a:noFill/>
            </p:spPr>
            <p:txBody>
              <a:bodyPr wrap="none" rtlCol="0">
                <a:spAutoFit/>
              </a:bodyPr>
              <a:lstStyle/>
              <a:p>
                <a:r>
                  <a:rPr lang="de-DE" dirty="0" smtClean="0"/>
                  <a:t>Mai.2011</a:t>
                </a:r>
                <a:endParaRPr lang="de-DE" dirty="0"/>
              </a:p>
            </p:txBody>
          </p:sp>
          <p:sp>
            <p:nvSpPr>
              <p:cNvPr id="16" name="Textfeld 15">
                <a:hlinkClick r:id="rId11"/>
              </p:cNvPr>
              <p:cNvSpPr txBox="1"/>
              <p:nvPr/>
            </p:nvSpPr>
            <p:spPr>
              <a:xfrm>
                <a:off x="2384457" y="3808020"/>
                <a:ext cx="3777252" cy="369332"/>
              </a:xfrm>
              <a:prstGeom prst="rect">
                <a:avLst/>
              </a:prstGeom>
              <a:noFill/>
            </p:spPr>
            <p:txBody>
              <a:bodyPr wrap="none" rtlCol="0">
                <a:spAutoFit/>
              </a:bodyPr>
              <a:lstStyle/>
              <a:p>
                <a:r>
                  <a:rPr lang="de-DE" b="1" dirty="0" err="1"/>
                  <a:t>Attachmate</a:t>
                </a:r>
                <a:r>
                  <a:rPr lang="de-DE" b="1" dirty="0"/>
                  <a:t> entlässt </a:t>
                </a:r>
                <a:r>
                  <a:rPr lang="de-DE" b="1" dirty="0" smtClean="0"/>
                  <a:t>Mono </a:t>
                </a:r>
                <a:r>
                  <a:rPr lang="de-DE" b="1" dirty="0"/>
                  <a:t>Entwickler</a:t>
                </a:r>
              </a:p>
            </p:txBody>
          </p:sp>
        </p:grpSp>
        <p:pic>
          <p:nvPicPr>
            <p:cNvPr id="38"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6" y="3749772"/>
              <a:ext cx="465685" cy="50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5967" y="3809667"/>
              <a:ext cx="395380" cy="404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4" name="Gruppieren 43"/>
          <p:cNvGrpSpPr/>
          <p:nvPr/>
        </p:nvGrpSpPr>
        <p:grpSpPr>
          <a:xfrm>
            <a:off x="63873" y="4253794"/>
            <a:ext cx="4893909" cy="502312"/>
            <a:chOff x="63873" y="4253794"/>
            <a:chExt cx="4893909" cy="502312"/>
          </a:xfrm>
        </p:grpSpPr>
        <p:grpSp>
          <p:nvGrpSpPr>
            <p:cNvPr id="31" name="Gruppieren 30"/>
            <p:cNvGrpSpPr/>
            <p:nvPr/>
          </p:nvGrpSpPr>
          <p:grpSpPr>
            <a:xfrm>
              <a:off x="971600" y="4292247"/>
              <a:ext cx="3986182" cy="438150"/>
              <a:chOff x="208025" y="4292247"/>
              <a:chExt cx="3986182" cy="438150"/>
            </a:xfrm>
          </p:grpSpPr>
          <p:pic>
            <p:nvPicPr>
              <p:cNvPr id="1029" name="Picture 5">
                <a:hlinkClick r:id="rId11"/>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84457" y="4292247"/>
                <a:ext cx="180975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feld 26"/>
              <p:cNvSpPr txBox="1"/>
              <p:nvPr/>
            </p:nvSpPr>
            <p:spPr>
              <a:xfrm>
                <a:off x="208025" y="4326656"/>
                <a:ext cx="2016000" cy="369332"/>
              </a:xfrm>
              <a:prstGeom prst="rect">
                <a:avLst/>
              </a:prstGeom>
              <a:noFill/>
            </p:spPr>
            <p:txBody>
              <a:bodyPr wrap="none" rtlCol="0">
                <a:spAutoFit/>
              </a:bodyPr>
              <a:lstStyle/>
              <a:p>
                <a:r>
                  <a:rPr lang="de-DE" dirty="0" smtClean="0"/>
                  <a:t>Mai.2011</a:t>
                </a:r>
                <a:endParaRPr lang="de-DE" dirty="0"/>
              </a:p>
            </p:txBody>
          </p:sp>
        </p:grpSp>
        <p:pic>
          <p:nvPicPr>
            <p:cNvPr id="40"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73" y="4253794"/>
              <a:ext cx="465685" cy="50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18649" y="4326656"/>
              <a:ext cx="382698" cy="39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Gruppieren 44"/>
          <p:cNvGrpSpPr/>
          <p:nvPr/>
        </p:nvGrpSpPr>
        <p:grpSpPr>
          <a:xfrm>
            <a:off x="63872" y="4756534"/>
            <a:ext cx="7431943" cy="502312"/>
            <a:chOff x="63872" y="4756534"/>
            <a:chExt cx="7431943" cy="502312"/>
          </a:xfrm>
        </p:grpSpPr>
        <p:grpSp>
          <p:nvGrpSpPr>
            <p:cNvPr id="1024" name="Gruppieren 1023"/>
            <p:cNvGrpSpPr/>
            <p:nvPr/>
          </p:nvGrpSpPr>
          <p:grpSpPr>
            <a:xfrm>
              <a:off x="971600" y="4845292"/>
              <a:ext cx="6524215" cy="381661"/>
              <a:chOff x="208025" y="4845292"/>
              <a:chExt cx="6524215" cy="381661"/>
            </a:xfrm>
          </p:grpSpPr>
          <p:sp>
            <p:nvSpPr>
              <p:cNvPr id="25" name="Textfeld 24"/>
              <p:cNvSpPr txBox="1"/>
              <p:nvPr/>
            </p:nvSpPr>
            <p:spPr>
              <a:xfrm>
                <a:off x="208025" y="4845292"/>
                <a:ext cx="2016000" cy="369332"/>
              </a:xfrm>
              <a:prstGeom prst="rect">
                <a:avLst/>
              </a:prstGeom>
              <a:noFill/>
            </p:spPr>
            <p:txBody>
              <a:bodyPr wrap="none" rtlCol="0">
                <a:spAutoFit/>
              </a:bodyPr>
              <a:lstStyle/>
              <a:p>
                <a:r>
                  <a:rPr lang="de-DE" dirty="0" smtClean="0"/>
                  <a:t>Juli.2011</a:t>
                </a:r>
                <a:endParaRPr lang="de-DE" dirty="0"/>
              </a:p>
            </p:txBody>
          </p:sp>
          <p:sp>
            <p:nvSpPr>
              <p:cNvPr id="12" name="Textfeld 11">
                <a:hlinkClick r:id="rId15"/>
              </p:cNvPr>
              <p:cNvSpPr txBox="1"/>
              <p:nvPr/>
            </p:nvSpPr>
            <p:spPr>
              <a:xfrm>
                <a:off x="2376817" y="4857621"/>
                <a:ext cx="4355423" cy="369332"/>
              </a:xfrm>
              <a:prstGeom prst="rect">
                <a:avLst/>
              </a:prstGeom>
              <a:noFill/>
            </p:spPr>
            <p:txBody>
              <a:bodyPr wrap="none" rtlCol="0">
                <a:spAutoFit/>
              </a:bodyPr>
              <a:lstStyle/>
              <a:p>
                <a:r>
                  <a:rPr lang="de-DE" b="1" dirty="0" err="1"/>
                  <a:t>Xamarin</a:t>
                </a:r>
                <a:r>
                  <a:rPr lang="de-DE" b="1" dirty="0"/>
                  <a:t> erhält unbefristete Lizenz von Suse</a:t>
                </a:r>
                <a:endParaRPr lang="de-DE" dirty="0"/>
              </a:p>
            </p:txBody>
          </p:sp>
        </p:grpSp>
        <p:pic>
          <p:nvPicPr>
            <p:cNvPr id="42"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72" y="4756534"/>
              <a:ext cx="465685" cy="50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18650" y="4829397"/>
              <a:ext cx="382697" cy="391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38086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„WP7“ Schmerzen</a:t>
            </a:r>
            <a:endParaRPr lang="de-DE" dirty="0"/>
          </a:p>
        </p:txBody>
      </p:sp>
      <p:sp>
        <p:nvSpPr>
          <p:cNvPr id="3" name="Inhaltsplatzhalter 2"/>
          <p:cNvSpPr>
            <a:spLocks noGrp="1"/>
          </p:cNvSpPr>
          <p:nvPr>
            <p:ph idx="1"/>
          </p:nvPr>
        </p:nvSpPr>
        <p:spPr/>
        <p:txBody>
          <a:bodyPr/>
          <a:lstStyle/>
          <a:p>
            <a:r>
              <a:rPr lang="de-DE" dirty="0" smtClean="0"/>
              <a:t>Navigation Service füllt bei jeder Navigation die Back-Liste.</a:t>
            </a:r>
          </a:p>
          <a:p>
            <a:pPr lvl="1"/>
            <a:r>
              <a:rPr lang="de-DE" dirty="0" smtClean="0"/>
              <a:t>Ist in Mango gelöst.</a:t>
            </a:r>
          </a:p>
          <a:p>
            <a:r>
              <a:rPr lang="de-DE" dirty="0" smtClean="0"/>
              <a:t>SQLite von </a:t>
            </a:r>
            <a:r>
              <a:rPr lang="de-DE" dirty="0" err="1" smtClean="0"/>
              <a:t>CodePlex</a:t>
            </a:r>
            <a:r>
              <a:rPr lang="de-DE" dirty="0" smtClean="0"/>
              <a:t> ist nur Alpha und sehr langsam</a:t>
            </a:r>
          </a:p>
          <a:p>
            <a:pPr lvl="1"/>
            <a:r>
              <a:rPr lang="de-DE" dirty="0" smtClean="0"/>
              <a:t>Ist in Mango mit SQL CE gelöst, aber leider kann man nur mit </a:t>
            </a:r>
            <a:r>
              <a:rPr lang="de-DE" dirty="0" err="1" smtClean="0"/>
              <a:t>Linq</a:t>
            </a:r>
            <a:r>
              <a:rPr lang="de-DE" dirty="0" smtClean="0"/>
              <a:t> </a:t>
            </a:r>
            <a:r>
              <a:rPr lang="de-DE" dirty="0" err="1" smtClean="0"/>
              <a:t>for</a:t>
            </a:r>
            <a:r>
              <a:rPr lang="de-DE" dirty="0" smtClean="0"/>
              <a:t> SQL auf DB zugreifen.</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62068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8311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„Mac Keyboard“ Schmerzen !</a:t>
            </a:r>
            <a:endParaRPr lang="de-DE" dirty="0"/>
          </a:p>
        </p:txBody>
      </p:sp>
      <p:sp>
        <p:nvSpPr>
          <p:cNvPr id="4" name="Textfeld 3"/>
          <p:cNvSpPr txBox="1"/>
          <p:nvPr/>
        </p:nvSpPr>
        <p:spPr>
          <a:xfrm>
            <a:off x="292836" y="1289930"/>
            <a:ext cx="6215548" cy="369332"/>
          </a:xfrm>
          <a:prstGeom prst="rect">
            <a:avLst/>
          </a:prstGeom>
          <a:noFill/>
        </p:spPr>
        <p:txBody>
          <a:bodyPr wrap="none" rtlCol="0">
            <a:spAutoFit/>
          </a:bodyPr>
          <a:lstStyle/>
          <a:p>
            <a:r>
              <a:rPr lang="de-DE" dirty="0"/>
              <a:t>Spaces </a:t>
            </a:r>
            <a:r>
              <a:rPr lang="de-DE" dirty="0" smtClean="0"/>
              <a:t>deaktivieren</a:t>
            </a:r>
            <a:r>
              <a:rPr lang="de-DE" dirty="0"/>
              <a:t>, sonst wird mal als Visual Studio wahnsinnig</a:t>
            </a:r>
          </a:p>
        </p:txBody>
      </p:sp>
      <p:pic>
        <p:nvPicPr>
          <p:cNvPr id="11"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88" y="588719"/>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uppieren 4"/>
          <p:cNvGrpSpPr/>
          <p:nvPr/>
        </p:nvGrpSpPr>
        <p:grpSpPr>
          <a:xfrm>
            <a:off x="776882" y="1726128"/>
            <a:ext cx="6669892" cy="2062912"/>
            <a:chOff x="776882" y="1726128"/>
            <a:chExt cx="6669892" cy="2062912"/>
          </a:xfrm>
        </p:grpSpPr>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4044109" y="-740431"/>
              <a:ext cx="936105" cy="5869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7549" y="2775786"/>
              <a:ext cx="5869224" cy="1013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776882" y="2022278"/>
              <a:ext cx="636649" cy="369332"/>
            </a:xfrm>
            <a:prstGeom prst="rect">
              <a:avLst/>
            </a:prstGeom>
            <a:noFill/>
          </p:spPr>
          <p:txBody>
            <a:bodyPr wrap="none" rtlCol="0">
              <a:spAutoFit/>
            </a:bodyPr>
            <a:lstStyle/>
            <a:p>
              <a:r>
                <a:rPr lang="de-DE" dirty="0" smtClean="0"/>
                <a:t>MAC</a:t>
              </a:r>
              <a:endParaRPr lang="de-DE" dirty="0"/>
            </a:p>
          </p:txBody>
        </p:sp>
        <p:sp>
          <p:nvSpPr>
            <p:cNvPr id="12" name="Textfeld 11"/>
            <p:cNvSpPr txBox="1"/>
            <p:nvPr/>
          </p:nvSpPr>
          <p:spPr>
            <a:xfrm>
              <a:off x="880374" y="3097747"/>
              <a:ext cx="426720" cy="369332"/>
            </a:xfrm>
            <a:prstGeom prst="rect">
              <a:avLst/>
            </a:prstGeom>
            <a:noFill/>
          </p:spPr>
          <p:txBody>
            <a:bodyPr wrap="none" rtlCol="0">
              <a:spAutoFit/>
            </a:bodyPr>
            <a:lstStyle/>
            <a:p>
              <a:r>
                <a:rPr lang="de-DE" dirty="0" smtClean="0"/>
                <a:t>PC</a:t>
              </a:r>
              <a:endParaRPr lang="de-DE" dirty="0"/>
            </a:p>
          </p:txBody>
        </p:sp>
      </p:grpSp>
      <p:grpSp>
        <p:nvGrpSpPr>
          <p:cNvPr id="7" name="Gruppieren 6"/>
          <p:cNvGrpSpPr/>
          <p:nvPr/>
        </p:nvGrpSpPr>
        <p:grpSpPr>
          <a:xfrm>
            <a:off x="5285022" y="4008117"/>
            <a:ext cx="3599746" cy="1830659"/>
            <a:chOff x="5285022" y="4008117"/>
            <a:chExt cx="3599746" cy="1830659"/>
          </a:xfrm>
        </p:grpSpPr>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7008387" y="2966857"/>
              <a:ext cx="835122" cy="2917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7127" y="5013176"/>
              <a:ext cx="2675555" cy="82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feld 13"/>
            <p:cNvSpPr txBox="1"/>
            <p:nvPr/>
          </p:nvSpPr>
          <p:spPr>
            <a:xfrm>
              <a:off x="5285022" y="4274512"/>
              <a:ext cx="636649" cy="369332"/>
            </a:xfrm>
            <a:prstGeom prst="rect">
              <a:avLst/>
            </a:prstGeom>
            <a:noFill/>
          </p:spPr>
          <p:txBody>
            <a:bodyPr wrap="none" rtlCol="0">
              <a:spAutoFit/>
            </a:bodyPr>
            <a:lstStyle/>
            <a:p>
              <a:r>
                <a:rPr lang="de-DE" dirty="0" smtClean="0"/>
                <a:t>MAC</a:t>
              </a:r>
              <a:endParaRPr lang="de-DE" dirty="0"/>
            </a:p>
          </p:txBody>
        </p:sp>
        <p:sp>
          <p:nvSpPr>
            <p:cNvPr id="16" name="Textfeld 15"/>
            <p:cNvSpPr txBox="1"/>
            <p:nvPr/>
          </p:nvSpPr>
          <p:spPr>
            <a:xfrm>
              <a:off x="5389986" y="5191121"/>
              <a:ext cx="426720" cy="369332"/>
            </a:xfrm>
            <a:prstGeom prst="rect">
              <a:avLst/>
            </a:prstGeom>
            <a:noFill/>
          </p:spPr>
          <p:txBody>
            <a:bodyPr wrap="none" rtlCol="0">
              <a:spAutoFit/>
            </a:bodyPr>
            <a:lstStyle/>
            <a:p>
              <a:r>
                <a:rPr lang="de-DE" dirty="0" smtClean="0"/>
                <a:t>PC</a:t>
              </a:r>
              <a:endParaRPr lang="de-DE" dirty="0"/>
            </a:p>
          </p:txBody>
        </p:sp>
      </p:grpSp>
      <p:grpSp>
        <p:nvGrpSpPr>
          <p:cNvPr id="8" name="Gruppieren 7"/>
          <p:cNvGrpSpPr/>
          <p:nvPr/>
        </p:nvGrpSpPr>
        <p:grpSpPr>
          <a:xfrm>
            <a:off x="3831" y="4034780"/>
            <a:ext cx="4700541" cy="1988662"/>
            <a:chOff x="3831" y="4034780"/>
            <a:chExt cx="4700541" cy="1988662"/>
          </a:xfrm>
        </p:grpSpPr>
        <p:pic>
          <p:nvPicPr>
            <p:cNvPr id="512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71800" y="4034780"/>
              <a:ext cx="1932572" cy="1554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6200000">
              <a:off x="659359" y="4058990"/>
              <a:ext cx="1965819" cy="191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feld 12"/>
            <p:cNvSpPr txBox="1"/>
            <p:nvPr/>
          </p:nvSpPr>
          <p:spPr>
            <a:xfrm>
              <a:off x="3831" y="4643844"/>
              <a:ext cx="636649" cy="369332"/>
            </a:xfrm>
            <a:prstGeom prst="rect">
              <a:avLst/>
            </a:prstGeom>
            <a:noFill/>
          </p:spPr>
          <p:txBody>
            <a:bodyPr wrap="none" rtlCol="0">
              <a:spAutoFit/>
            </a:bodyPr>
            <a:lstStyle/>
            <a:p>
              <a:r>
                <a:rPr lang="de-DE" dirty="0" smtClean="0"/>
                <a:t>MAC</a:t>
              </a:r>
              <a:endParaRPr lang="de-DE" dirty="0"/>
            </a:p>
          </p:txBody>
        </p:sp>
        <p:sp>
          <p:nvSpPr>
            <p:cNvPr id="15" name="Textfeld 14"/>
            <p:cNvSpPr txBox="1"/>
            <p:nvPr/>
          </p:nvSpPr>
          <p:spPr>
            <a:xfrm>
              <a:off x="3419872" y="5654110"/>
              <a:ext cx="426720" cy="369332"/>
            </a:xfrm>
            <a:prstGeom prst="rect">
              <a:avLst/>
            </a:prstGeom>
            <a:noFill/>
          </p:spPr>
          <p:txBody>
            <a:bodyPr wrap="none" rtlCol="0">
              <a:spAutoFit/>
            </a:bodyPr>
            <a:lstStyle/>
            <a:p>
              <a:r>
                <a:rPr lang="de-DE" dirty="0" smtClean="0"/>
                <a:t>PC</a:t>
              </a:r>
              <a:endParaRPr lang="de-DE" dirty="0"/>
            </a:p>
          </p:txBody>
        </p:sp>
      </p:grpSp>
    </p:spTree>
    <p:extLst>
      <p:ext uri="{BB962C8B-B14F-4D97-AF65-F5344CB8AC3E}">
        <p14:creationId xmlns:p14="http://schemas.microsoft.com/office/powerpoint/2010/main" val="115269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t>
            </a:r>
            <a:r>
              <a:rPr lang="de-DE" dirty="0" err="1" smtClean="0"/>
              <a:t>MonoDevelop</a:t>
            </a:r>
            <a:r>
              <a:rPr lang="de-DE" dirty="0" smtClean="0"/>
              <a:t>“ Schmerzen ! (1/3)</a:t>
            </a:r>
            <a:endParaRPr lang="de-DE" dirty="0"/>
          </a:p>
        </p:txBody>
      </p:sp>
      <p:sp>
        <p:nvSpPr>
          <p:cNvPr id="3" name="Inhaltsplatzhalter 2"/>
          <p:cNvSpPr>
            <a:spLocks noGrp="1"/>
          </p:cNvSpPr>
          <p:nvPr>
            <p:ph idx="1"/>
          </p:nvPr>
        </p:nvSpPr>
        <p:spPr/>
        <p:txBody>
          <a:bodyPr>
            <a:normAutofit/>
          </a:bodyPr>
          <a:lstStyle/>
          <a:p>
            <a:r>
              <a:rPr lang="de-DE" dirty="0"/>
              <a:t>Wenn ein File nicht </a:t>
            </a:r>
            <a:r>
              <a:rPr lang="de-DE" dirty="0" err="1"/>
              <a:t>ausgechecked</a:t>
            </a:r>
            <a:r>
              <a:rPr lang="de-DE" dirty="0"/>
              <a:t> </a:t>
            </a:r>
            <a:r>
              <a:rPr lang="de-DE" dirty="0" smtClean="0"/>
              <a:t>(</a:t>
            </a:r>
            <a:r>
              <a:rPr lang="de-DE" dirty="0" err="1" smtClean="0"/>
              <a:t>Readonly</a:t>
            </a:r>
            <a:r>
              <a:rPr lang="de-DE" dirty="0" smtClean="0"/>
              <a:t>) </a:t>
            </a:r>
            <a:r>
              <a:rPr lang="de-DE" dirty="0"/>
              <a:t>ist, dann legt </a:t>
            </a:r>
            <a:r>
              <a:rPr lang="de-DE" dirty="0" err="1"/>
              <a:t>MonoDevelop</a:t>
            </a:r>
            <a:r>
              <a:rPr lang="de-DE" dirty="0"/>
              <a:t> eine Schattenkopie an und man fragt sich, wo der Code geblieben </a:t>
            </a:r>
            <a:r>
              <a:rPr lang="de-DE" dirty="0" smtClean="0"/>
              <a:t>ist beim </a:t>
            </a:r>
            <a:r>
              <a:rPr lang="de-DE" dirty="0" err="1" smtClean="0"/>
              <a:t>Compile</a:t>
            </a:r>
            <a:r>
              <a:rPr lang="de-DE" dirty="0" smtClean="0"/>
              <a:t>.</a:t>
            </a:r>
          </a:p>
          <a:p>
            <a:r>
              <a:rPr lang="de-DE" dirty="0" smtClean="0"/>
              <a:t>Man kann irgendwie nur ein </a:t>
            </a:r>
            <a:r>
              <a:rPr lang="de-DE" dirty="0" err="1" smtClean="0"/>
              <a:t>MonoDevelop</a:t>
            </a:r>
            <a:r>
              <a:rPr lang="de-DE" dirty="0" smtClean="0"/>
              <a:t>-Solution zur Zeit öffnen. Außer man benutzt die Command Line (</a:t>
            </a:r>
            <a:r>
              <a:rPr lang="de-DE" dirty="0"/>
              <a:t>open -n /</a:t>
            </a:r>
            <a:r>
              <a:rPr lang="de-DE" dirty="0" err="1"/>
              <a:t>Applications</a:t>
            </a:r>
            <a:r>
              <a:rPr lang="de-DE" dirty="0"/>
              <a:t>/</a:t>
            </a:r>
            <a:r>
              <a:rPr lang="de-DE" dirty="0" err="1"/>
              <a:t>MonoDevelop.app</a:t>
            </a:r>
            <a:r>
              <a:rPr lang="de-DE" dirty="0" smtClean="0"/>
              <a:t>/)</a:t>
            </a:r>
          </a:p>
          <a:p>
            <a:endParaRPr lang="de-DE" dirty="0" smtClean="0"/>
          </a:p>
          <a:p>
            <a:endParaRPr lang="de-DE" dirty="0"/>
          </a:p>
        </p:txBody>
      </p:sp>
      <p:pic>
        <p:nvPicPr>
          <p:cNvPr id="6"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564752"/>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6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t>
            </a:r>
            <a:r>
              <a:rPr lang="de-DE" dirty="0" err="1" smtClean="0"/>
              <a:t>MonoDevelop</a:t>
            </a:r>
            <a:r>
              <a:rPr lang="de-DE" dirty="0" smtClean="0"/>
              <a:t>“ Schmerzen ! (2/3)</a:t>
            </a:r>
            <a:endParaRPr lang="de-DE" dirty="0"/>
          </a:p>
        </p:txBody>
      </p:sp>
      <p:grpSp>
        <p:nvGrpSpPr>
          <p:cNvPr id="3" name="Gruppieren 2"/>
          <p:cNvGrpSpPr/>
          <p:nvPr/>
        </p:nvGrpSpPr>
        <p:grpSpPr>
          <a:xfrm>
            <a:off x="559493" y="2492896"/>
            <a:ext cx="8365185" cy="3240360"/>
            <a:chOff x="323527" y="1340768"/>
            <a:chExt cx="8365185" cy="324036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1340768"/>
              <a:ext cx="8365185"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bgerundetes Rechteck 5"/>
            <p:cNvSpPr/>
            <p:nvPr/>
          </p:nvSpPr>
          <p:spPr>
            <a:xfrm>
              <a:off x="827584" y="1772816"/>
              <a:ext cx="1584176" cy="288032"/>
            </a:xfrm>
            <a:prstGeom prst="round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de-DE"/>
            </a:p>
          </p:txBody>
        </p:sp>
        <p:sp>
          <p:nvSpPr>
            <p:cNvPr id="8" name="Abgerundetes Rechteck 7"/>
            <p:cNvSpPr/>
            <p:nvPr/>
          </p:nvSpPr>
          <p:spPr>
            <a:xfrm>
              <a:off x="6804248" y="3717032"/>
              <a:ext cx="1584176" cy="288032"/>
            </a:xfrm>
            <a:prstGeom prst="round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de-DE"/>
            </a:p>
          </p:txBody>
        </p:sp>
      </p:grpSp>
      <p:pic>
        <p:nvPicPr>
          <p:cNvPr id="12"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75" y="578766"/>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Inhaltsplatzhalter 2"/>
          <p:cNvSpPr>
            <a:spLocks noGrp="1"/>
          </p:cNvSpPr>
          <p:nvPr>
            <p:ph idx="1"/>
          </p:nvPr>
        </p:nvSpPr>
        <p:spPr>
          <a:xfrm>
            <a:off x="413564" y="1340768"/>
            <a:ext cx="8229600" cy="4277072"/>
          </a:xfrm>
        </p:spPr>
        <p:txBody>
          <a:bodyPr/>
          <a:lstStyle/>
          <a:p>
            <a:r>
              <a:rPr lang="de-DE" dirty="0" err="1"/>
              <a:t>Assembly</a:t>
            </a:r>
            <a:r>
              <a:rPr lang="de-DE" dirty="0"/>
              <a:t> Name immer anpassen, wenn man </a:t>
            </a:r>
            <a:r>
              <a:rPr lang="de-DE" dirty="0" err="1"/>
              <a:t>Assemblies</a:t>
            </a:r>
            <a:r>
              <a:rPr lang="de-DE" dirty="0"/>
              <a:t> dynamisch laden möchte.</a:t>
            </a:r>
          </a:p>
          <a:p>
            <a:endParaRPr lang="de-DE" dirty="0"/>
          </a:p>
        </p:txBody>
      </p:sp>
    </p:spTree>
    <p:extLst>
      <p:ext uri="{BB962C8B-B14F-4D97-AF65-F5344CB8AC3E}">
        <p14:creationId xmlns:p14="http://schemas.microsoft.com/office/powerpoint/2010/main" val="72540765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285750" indent="-285750"/>
            <a:r>
              <a:rPr lang="de-DE" dirty="0" err="1"/>
              <a:t>Intellisense</a:t>
            </a:r>
            <a:r>
              <a:rPr lang="de-DE" dirty="0"/>
              <a:t> ist ein </a:t>
            </a:r>
            <a:r>
              <a:rPr lang="de-DE" dirty="0" smtClean="0"/>
              <a:t>nicht ganz so gut – Bauen, bevor es funktioniert.</a:t>
            </a:r>
            <a:endParaRPr lang="de-DE" dirty="0"/>
          </a:p>
          <a:p>
            <a:pPr marL="285750" indent="-285750"/>
            <a:r>
              <a:rPr lang="de-DE" dirty="0"/>
              <a:t>Die Kontext Menüs lassen immer ein wenig auf sich warten</a:t>
            </a:r>
            <a:r>
              <a:rPr lang="de-DE" dirty="0" smtClean="0"/>
              <a:t>.</a:t>
            </a:r>
          </a:p>
          <a:p>
            <a:pPr marL="0" indent="0">
              <a:buNone/>
            </a:pPr>
            <a:endParaRPr lang="de-DE" dirty="0"/>
          </a:p>
        </p:txBody>
      </p:sp>
      <p:sp>
        <p:nvSpPr>
          <p:cNvPr id="4" name="Titel 1"/>
          <p:cNvSpPr>
            <a:spLocks noGrp="1"/>
          </p:cNvSpPr>
          <p:nvPr>
            <p:ph type="title"/>
          </p:nvPr>
        </p:nvSpPr>
        <p:spPr>
          <a:xfrm>
            <a:off x="457200" y="274638"/>
            <a:ext cx="8229600" cy="1143000"/>
          </a:xfrm>
        </p:spPr>
        <p:txBody>
          <a:bodyPr/>
          <a:lstStyle/>
          <a:p>
            <a:r>
              <a:rPr lang="de-DE" dirty="0" smtClean="0"/>
              <a:t>„</a:t>
            </a:r>
            <a:r>
              <a:rPr lang="de-DE" dirty="0" err="1" smtClean="0"/>
              <a:t>MonoDevelop</a:t>
            </a:r>
            <a:r>
              <a:rPr lang="de-DE" dirty="0" smtClean="0"/>
              <a:t>“ Schmerzen ! (3/3)</a:t>
            </a:r>
            <a:endParaRPr lang="de-DE" dirty="0"/>
          </a:p>
        </p:txBody>
      </p:sp>
      <p:pic>
        <p:nvPicPr>
          <p:cNvPr id="5"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75" y="578766"/>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088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„Interface </a:t>
            </a:r>
            <a:r>
              <a:rPr lang="de-DE" dirty="0" err="1" smtClean="0"/>
              <a:t>Builder</a:t>
            </a:r>
            <a:r>
              <a:rPr lang="de-DE" dirty="0" smtClean="0"/>
              <a:t>“ Schmerzen !</a:t>
            </a:r>
            <a:endParaRPr lang="de-DE" dirty="0"/>
          </a:p>
        </p:txBody>
      </p:sp>
      <p:sp>
        <p:nvSpPr>
          <p:cNvPr id="3" name="Inhaltsplatzhalter 2"/>
          <p:cNvSpPr>
            <a:spLocks noGrp="1"/>
          </p:cNvSpPr>
          <p:nvPr>
            <p:ph idx="1"/>
          </p:nvPr>
        </p:nvSpPr>
        <p:spPr/>
        <p:txBody>
          <a:bodyPr/>
          <a:lstStyle/>
          <a:p>
            <a:r>
              <a:rPr lang="de-DE" dirty="0"/>
              <a:t>Radio Buttons müssen selber gebaut werden.</a:t>
            </a:r>
          </a:p>
          <a:p>
            <a:r>
              <a:rPr lang="de-DE" dirty="0" smtClean="0"/>
              <a:t>Eingefügte Bilder (</a:t>
            </a:r>
            <a:r>
              <a:rPr lang="de-DE" dirty="0" err="1" smtClean="0"/>
              <a:t>ImageView</a:t>
            </a:r>
            <a:r>
              <a:rPr lang="de-DE" dirty="0" smtClean="0"/>
              <a:t>) sind nicht im </a:t>
            </a:r>
            <a:r>
              <a:rPr lang="de-DE" dirty="0" err="1" smtClean="0"/>
              <a:t>InterfaceBuilder</a:t>
            </a:r>
            <a:r>
              <a:rPr lang="de-DE" dirty="0" smtClean="0"/>
              <a:t> sichtbar.</a:t>
            </a:r>
          </a:p>
          <a:p>
            <a:pPr lvl="1"/>
            <a:r>
              <a:rPr lang="de-DE" dirty="0"/>
              <a:t>Siehe </a:t>
            </a:r>
            <a:r>
              <a:rPr lang="de-DE" dirty="0">
                <a:hlinkClick r:id="rId2"/>
              </a:rPr>
              <a:t>http://www.steamed-design.com/post/4919461961/monotouch-image-view-in-interface-builder</a:t>
            </a:r>
            <a:endParaRPr lang="de-DE" dirty="0"/>
          </a:p>
        </p:txBody>
      </p:sp>
      <p:pic>
        <p:nvPicPr>
          <p:cNvPr id="4"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578766"/>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519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a:t>
            </a:r>
            <a:r>
              <a:rPr lang="de-DE" dirty="0" err="1" smtClean="0"/>
              <a:t>Android</a:t>
            </a:r>
            <a:r>
              <a:rPr lang="de-DE" dirty="0" smtClean="0"/>
              <a:t> </a:t>
            </a:r>
            <a:r>
              <a:rPr lang="de-DE" dirty="0" err="1" smtClean="0"/>
              <a:t>Installations</a:t>
            </a:r>
            <a:r>
              <a:rPr lang="de-DE" dirty="0" smtClean="0"/>
              <a:t>“ Schmerzen !</a:t>
            </a:r>
            <a:endParaRPr lang="de-DE" dirty="0"/>
          </a:p>
        </p:txBody>
      </p:sp>
      <p:sp>
        <p:nvSpPr>
          <p:cNvPr id="3" name="Inhaltsplatzhalter 2"/>
          <p:cNvSpPr>
            <a:spLocks noGrp="1"/>
          </p:cNvSpPr>
          <p:nvPr>
            <p:ph idx="1"/>
          </p:nvPr>
        </p:nvSpPr>
        <p:spPr>
          <a:xfrm>
            <a:off x="467544" y="1196752"/>
            <a:ext cx="8229600" cy="4525963"/>
          </a:xfrm>
        </p:spPr>
        <p:txBody>
          <a:bodyPr>
            <a:normAutofit fontScale="77500" lnSpcReduction="20000"/>
          </a:bodyPr>
          <a:lstStyle/>
          <a:p>
            <a:r>
              <a:rPr lang="de-DE" dirty="0" smtClean="0"/>
              <a:t>JDK 7.x nicht verwenden ! </a:t>
            </a:r>
            <a:r>
              <a:rPr lang="de-DE" dirty="0" err="1" smtClean="0"/>
              <a:t>Readme</a:t>
            </a:r>
            <a:r>
              <a:rPr lang="de-DE" dirty="0" smtClean="0"/>
              <a:t> lesen !</a:t>
            </a:r>
          </a:p>
          <a:p>
            <a:endParaRPr lang="de-DE" dirty="0"/>
          </a:p>
          <a:p>
            <a:endParaRPr lang="de-DE" dirty="0" smtClean="0"/>
          </a:p>
          <a:p>
            <a:endParaRPr lang="de-DE" dirty="0"/>
          </a:p>
          <a:p>
            <a:endParaRPr lang="de-DE" dirty="0" smtClean="0"/>
          </a:p>
          <a:p>
            <a:endParaRPr lang="de-DE" dirty="0"/>
          </a:p>
          <a:p>
            <a:endParaRPr lang="de-DE" dirty="0" smtClean="0"/>
          </a:p>
          <a:p>
            <a:endParaRPr lang="de-DE" dirty="0" smtClean="0"/>
          </a:p>
          <a:p>
            <a:endParaRPr lang="de-DE" dirty="0"/>
          </a:p>
          <a:p>
            <a:endParaRPr lang="de-DE" dirty="0" smtClean="0"/>
          </a:p>
          <a:p>
            <a:r>
              <a:rPr lang="de-DE" dirty="0" err="1" smtClean="0"/>
              <a:t>Android</a:t>
            </a:r>
            <a:r>
              <a:rPr lang="de-DE" dirty="0" smtClean="0"/>
              <a:t> SDK mit Leezeichen im Pfad – Emulatoren starten nicht.</a:t>
            </a:r>
            <a:endParaRPr lang="de-DE"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1628800"/>
            <a:ext cx="4392488" cy="3294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55745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4523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„Mono </a:t>
            </a:r>
            <a:r>
              <a:rPr lang="de-DE" dirty="0" err="1" smtClean="0"/>
              <a:t>for</a:t>
            </a:r>
            <a:r>
              <a:rPr lang="de-DE" dirty="0" smtClean="0"/>
              <a:t> </a:t>
            </a:r>
            <a:r>
              <a:rPr lang="de-DE" dirty="0" err="1" smtClean="0"/>
              <a:t>Android</a:t>
            </a:r>
            <a:r>
              <a:rPr lang="de-DE" dirty="0" smtClean="0"/>
              <a:t>“ Schmerzen</a:t>
            </a:r>
            <a:endParaRPr lang="de-DE" dirty="0"/>
          </a:p>
        </p:txBody>
      </p:sp>
      <p:sp>
        <p:nvSpPr>
          <p:cNvPr id="3" name="Inhaltsplatzhalter 2"/>
          <p:cNvSpPr>
            <a:spLocks noGrp="1"/>
          </p:cNvSpPr>
          <p:nvPr>
            <p:ph idx="1"/>
          </p:nvPr>
        </p:nvSpPr>
        <p:spPr/>
        <p:txBody>
          <a:bodyPr/>
          <a:lstStyle/>
          <a:p>
            <a:r>
              <a:rPr lang="de-DE" dirty="0" err="1" smtClean="0"/>
              <a:t>AssetManager</a:t>
            </a:r>
            <a:r>
              <a:rPr lang="de-DE" dirty="0" smtClean="0"/>
              <a:t> mag keine großen Files.</a:t>
            </a:r>
          </a:p>
          <a:p>
            <a:pPr lvl="1"/>
            <a:r>
              <a:rPr lang="de-DE" dirty="0" err="1" smtClean="0"/>
              <a:t>Java.IO.IOException</a:t>
            </a:r>
            <a:endParaRPr lang="de-DE" dirty="0" smtClean="0"/>
          </a:p>
          <a:p>
            <a:r>
              <a:rPr lang="de-DE" dirty="0" smtClean="0"/>
              <a:t>Fehler werden nicht gerade aussagekräftig wiedergegeben.</a:t>
            </a:r>
          </a:p>
          <a:p>
            <a:pPr lvl="1"/>
            <a:r>
              <a:rPr lang="de-DE" dirty="0" smtClean="0"/>
              <a:t>Debugger steht, hat aber keine weiteren Informationen über </a:t>
            </a:r>
            <a:r>
              <a:rPr lang="de-DE" smtClean="0"/>
              <a:t>das Warum</a:t>
            </a:r>
            <a:r>
              <a:rPr lang="de-DE" dirty="0" smtClean="0"/>
              <a:t>.</a:t>
            </a:r>
          </a:p>
          <a:p>
            <a:r>
              <a:rPr lang="de-DE" dirty="0" err="1" smtClean="0"/>
              <a:t>LayoutManager</a:t>
            </a:r>
            <a:r>
              <a:rPr lang="de-DE" dirty="0" smtClean="0"/>
              <a:t> sind ein wenig gewöhnungs-bedürftig.</a:t>
            </a:r>
            <a:endParaRPr lang="de-DE" dirty="0"/>
          </a:p>
        </p:txBody>
      </p:sp>
      <p:pic>
        <p:nvPicPr>
          <p:cNvPr id="5"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58766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8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„App-Guideline“ - Schmerzen</a:t>
            </a:r>
            <a:endParaRPr lang="de-DE" dirty="0"/>
          </a:p>
        </p:txBody>
      </p:sp>
      <p:sp>
        <p:nvSpPr>
          <p:cNvPr id="3" name="Inhaltsplatzhalter 2"/>
          <p:cNvSpPr>
            <a:spLocks noGrp="1"/>
          </p:cNvSpPr>
          <p:nvPr>
            <p:ph idx="1"/>
          </p:nvPr>
        </p:nvSpPr>
        <p:spPr/>
        <p:txBody>
          <a:bodyPr/>
          <a:lstStyle/>
          <a:p>
            <a:r>
              <a:rPr lang="de-DE" dirty="0" smtClean="0"/>
              <a:t>Man kommt nicht umhin, die App-Guidelines jeweils zu lesen und dementsprechend die Applikation aufzubauen.</a:t>
            </a:r>
            <a:endParaRPr lang="de-DE"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883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HFZ2</a:t>
            </a:r>
            <a:endParaRPr lang="de-DE" dirty="0"/>
          </a:p>
        </p:txBody>
      </p:sp>
      <p:pic>
        <p:nvPicPr>
          <p:cNvPr id="1026" name="Picture 2" descr="\\192.168.2.120\memory_card\DCIM\101_PANA\P101095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196752"/>
            <a:ext cx="6480720" cy="486069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524533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1600200"/>
            <a:ext cx="7715200" cy="4525963"/>
          </a:xfrm>
        </p:spPr>
        <p:txBody>
          <a:bodyPr/>
          <a:lstStyle/>
          <a:p>
            <a:pPr marL="0" indent="0">
              <a:buNone/>
            </a:pPr>
            <a:r>
              <a:rPr lang="de-DE" dirty="0" smtClean="0"/>
              <a:t>Was mache ich …</a:t>
            </a:r>
          </a:p>
          <a:p>
            <a:pPr marL="0" indent="0">
              <a:buNone/>
            </a:pPr>
            <a:r>
              <a:rPr lang="de-DE" dirty="0" smtClean="0"/>
              <a:t>Was geht im .NET Umfeld …</a:t>
            </a:r>
          </a:p>
          <a:p>
            <a:pPr marL="0" indent="0">
              <a:buNone/>
            </a:pPr>
            <a:r>
              <a:rPr lang="de-DE" dirty="0" smtClean="0"/>
              <a:t>Warum Multi-Plattform …</a:t>
            </a:r>
          </a:p>
          <a:p>
            <a:pPr marL="0" indent="0">
              <a:buNone/>
            </a:pPr>
            <a:r>
              <a:rPr lang="de-DE" dirty="0" smtClean="0"/>
              <a:t>Warum .NET…</a:t>
            </a:r>
          </a:p>
          <a:p>
            <a:pPr marL="0" indent="0">
              <a:buNone/>
            </a:pPr>
            <a:r>
              <a:rPr lang="de-DE" dirty="0" smtClean="0"/>
              <a:t>Wie geht‘s …</a:t>
            </a:r>
          </a:p>
          <a:p>
            <a:pPr marL="0" indent="0">
              <a:buNone/>
            </a:pPr>
            <a:r>
              <a:rPr lang="de-DE" dirty="0" smtClean="0"/>
              <a:t>Was tut weh …</a:t>
            </a:r>
          </a:p>
          <a:p>
            <a:pPr marL="0" indent="0">
              <a:buNone/>
            </a:pPr>
            <a:r>
              <a:rPr lang="de-DE" b="1" dirty="0" smtClean="0"/>
              <a:t>Will man das …</a:t>
            </a:r>
            <a:endParaRPr lang="de-DE" b="1" dirty="0"/>
          </a:p>
        </p:txBody>
      </p:sp>
      <p:sp>
        <p:nvSpPr>
          <p:cNvPr id="4" name="Titel 3"/>
          <p:cNvSpPr>
            <a:spLocks noGrp="1"/>
          </p:cNvSpPr>
          <p:nvPr>
            <p:ph type="title"/>
          </p:nvPr>
        </p:nvSpPr>
        <p:spPr/>
        <p:txBody>
          <a:bodyPr/>
          <a:lstStyle/>
          <a:p>
            <a:r>
              <a:rPr lang="de-DE" dirty="0" smtClean="0"/>
              <a:t>Roadmap…</a:t>
            </a:r>
            <a:endParaRPr lang="de-DE"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16668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27647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005064"/>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Program Files (x86)\Microsoft SDKs\Windows Phone\v7.1\Icons\light\appbar.basecircle.re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313" y="5157192"/>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16764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295525"/>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342900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28529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4014589"/>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Program Files (x86)\Microsoft SDKs\Windows Phone\v7.1\Icons\light\appbar.check.res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313" y="4581128"/>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49156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Will man das ?</a:t>
            </a:r>
            <a:endParaRPr lang="de-DE" dirty="0"/>
          </a:p>
        </p:txBody>
      </p:sp>
      <p:sp>
        <p:nvSpPr>
          <p:cNvPr id="3" name="Inhaltsplatzhalter 2"/>
          <p:cNvSpPr>
            <a:spLocks noGrp="1"/>
          </p:cNvSpPr>
          <p:nvPr>
            <p:ph idx="1"/>
          </p:nvPr>
        </p:nvSpPr>
        <p:spPr/>
        <p:txBody>
          <a:bodyPr>
            <a:normAutofit fontScale="77500" lnSpcReduction="20000"/>
          </a:bodyPr>
          <a:lstStyle/>
          <a:p>
            <a:r>
              <a:rPr lang="de-DE" dirty="0" smtClean="0"/>
              <a:t>Ja!</a:t>
            </a:r>
          </a:p>
          <a:p>
            <a:r>
              <a:rPr lang="de-DE" dirty="0" smtClean="0"/>
              <a:t>Ja! Ich brauche nicht alles 3 mal entwickeln.</a:t>
            </a:r>
          </a:p>
          <a:p>
            <a:r>
              <a:rPr lang="de-DE" dirty="0" smtClean="0"/>
              <a:t>Ja! Ich arbeite fast immer mit meinen gewohnten Tools.</a:t>
            </a:r>
          </a:p>
          <a:p>
            <a:r>
              <a:rPr lang="de-DE" dirty="0" smtClean="0"/>
              <a:t>Ja! Ich kann die Power von Visual Studio nutzen.</a:t>
            </a:r>
          </a:p>
          <a:p>
            <a:r>
              <a:rPr lang="de-DE" dirty="0" smtClean="0"/>
              <a:t>Ja! Windows Phone 7 Entwicklung ist rund.</a:t>
            </a:r>
          </a:p>
          <a:p>
            <a:r>
              <a:rPr lang="de-DE" dirty="0" smtClean="0"/>
              <a:t>Ja! </a:t>
            </a:r>
            <a:r>
              <a:rPr lang="de-DE" dirty="0" err="1" smtClean="0"/>
              <a:t>Monotouch</a:t>
            </a:r>
            <a:r>
              <a:rPr lang="de-DE" dirty="0" smtClean="0"/>
              <a:t> funktioniert auch.</a:t>
            </a:r>
          </a:p>
          <a:p>
            <a:r>
              <a:rPr lang="de-DE" dirty="0" smtClean="0"/>
              <a:t>Ok, Mono </a:t>
            </a:r>
            <a:r>
              <a:rPr lang="de-DE" dirty="0" err="1" smtClean="0"/>
              <a:t>for</a:t>
            </a:r>
            <a:r>
              <a:rPr lang="de-DE" dirty="0" smtClean="0"/>
              <a:t> </a:t>
            </a:r>
            <a:r>
              <a:rPr lang="de-DE" dirty="0" err="1" smtClean="0"/>
              <a:t>Android</a:t>
            </a:r>
            <a:r>
              <a:rPr lang="de-DE" dirty="0" smtClean="0"/>
              <a:t> noch ein wenig </a:t>
            </a:r>
            <a:r>
              <a:rPr lang="de-DE" dirty="0" err="1" smtClean="0"/>
              <a:t>hakelig</a:t>
            </a:r>
            <a:r>
              <a:rPr lang="de-DE" dirty="0" smtClean="0"/>
              <a:t>, aber das kommt noch.</a:t>
            </a:r>
          </a:p>
          <a:p>
            <a:r>
              <a:rPr lang="de-DE" dirty="0" smtClean="0"/>
              <a:t>Und </a:t>
            </a:r>
            <a:r>
              <a:rPr lang="de-DE" dirty="0"/>
              <a:t>w</a:t>
            </a:r>
            <a:r>
              <a:rPr lang="de-DE" dirty="0" smtClean="0"/>
              <a:t>enn die Abhängigkeit zu </a:t>
            </a:r>
            <a:r>
              <a:rPr lang="de-DE" dirty="0" err="1" smtClean="0"/>
              <a:t>Xamarin</a:t>
            </a:r>
            <a:r>
              <a:rPr lang="de-DE" dirty="0"/>
              <a:t> </a:t>
            </a:r>
            <a:r>
              <a:rPr lang="de-DE" dirty="0" smtClean="0"/>
              <a:t>nicht scheut und das Risiko eingehen will, dass</a:t>
            </a:r>
            <a:r>
              <a:rPr lang="de-DE" dirty="0"/>
              <a:t> </a:t>
            </a:r>
            <a:r>
              <a:rPr lang="de-DE" dirty="0" err="1" smtClean="0"/>
              <a:t>Xamarin</a:t>
            </a:r>
            <a:r>
              <a:rPr lang="de-DE" dirty="0" smtClean="0"/>
              <a:t> es nicht schafft, sollte sich diesen Ansatz für die .NET basierte Multi </a:t>
            </a:r>
            <a:r>
              <a:rPr lang="de-DE" dirty="0" err="1" smtClean="0"/>
              <a:t>Platform</a:t>
            </a:r>
            <a:r>
              <a:rPr lang="de-DE" dirty="0" smtClean="0"/>
              <a:t> App-Entwicklung unbedingt ansehen.</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388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Links (1/3)</a:t>
            </a:r>
            <a:endParaRPr lang="de-DE" dirty="0"/>
          </a:p>
        </p:txBody>
      </p:sp>
      <p:sp>
        <p:nvSpPr>
          <p:cNvPr id="3" name="Inhaltsplatzhalter 2"/>
          <p:cNvSpPr>
            <a:spLocks noGrp="1"/>
          </p:cNvSpPr>
          <p:nvPr>
            <p:ph idx="1"/>
          </p:nvPr>
        </p:nvSpPr>
        <p:spPr/>
        <p:txBody>
          <a:bodyPr>
            <a:normAutofit fontScale="92500" lnSpcReduction="10000"/>
          </a:bodyPr>
          <a:lstStyle/>
          <a:p>
            <a:r>
              <a:rPr lang="de-DE" dirty="0" smtClean="0"/>
              <a:t>Windows Phone 7 Tools</a:t>
            </a:r>
          </a:p>
          <a:p>
            <a:pPr lvl="1"/>
            <a:r>
              <a:rPr lang="de-DE" dirty="0">
                <a:hlinkClick r:id="rId2"/>
              </a:rPr>
              <a:t>http://msdn.microsoft.com/de-de/windowsphone/ff380145</a:t>
            </a:r>
            <a:endParaRPr lang="de-DE" dirty="0" smtClean="0"/>
          </a:p>
          <a:p>
            <a:r>
              <a:rPr lang="de-DE" dirty="0" err="1" smtClean="0"/>
              <a:t>Xamarin</a:t>
            </a:r>
            <a:endParaRPr lang="de-DE" dirty="0" smtClean="0"/>
          </a:p>
          <a:p>
            <a:pPr lvl="1"/>
            <a:r>
              <a:rPr lang="de-DE" dirty="0" smtClean="0">
                <a:hlinkClick r:id="rId3"/>
              </a:rPr>
              <a:t>http://xamarin.com</a:t>
            </a:r>
            <a:endParaRPr lang="de-DE" dirty="0" smtClean="0"/>
          </a:p>
          <a:p>
            <a:r>
              <a:rPr lang="de-DE" dirty="0" smtClean="0"/>
              <a:t>SVNBridge</a:t>
            </a:r>
          </a:p>
          <a:p>
            <a:pPr lvl="1"/>
            <a:r>
              <a:rPr lang="de-DE" dirty="0" smtClean="0">
                <a:hlinkClick r:id="rId4"/>
              </a:rPr>
              <a:t>http://svnbridge.codeplex.com/</a:t>
            </a:r>
            <a:endParaRPr lang="de-DE" dirty="0" smtClean="0"/>
          </a:p>
          <a:p>
            <a:r>
              <a:rPr lang="de-DE" dirty="0" smtClean="0"/>
              <a:t>Subversion in </a:t>
            </a:r>
            <a:r>
              <a:rPr lang="de-DE" dirty="0" err="1" smtClean="0"/>
              <a:t>Eclipse</a:t>
            </a:r>
            <a:endParaRPr lang="de-DE" dirty="0" smtClean="0"/>
          </a:p>
          <a:p>
            <a:pPr lvl="1"/>
            <a:r>
              <a:rPr lang="de-DE" dirty="0">
                <a:hlinkClick r:id="rId5"/>
              </a:rPr>
              <a:t>http://javathreads.de/2009/07/subversion-unter-eclipse-galileo-konfigurieren</a:t>
            </a:r>
            <a:r>
              <a:rPr lang="de-DE" dirty="0" smtClean="0">
                <a:hlinkClick r:id="rId5"/>
              </a:rPr>
              <a:t>/</a:t>
            </a:r>
            <a:endParaRPr lang="de-DE" dirty="0" smtClean="0"/>
          </a:p>
        </p:txBody>
      </p:sp>
      <p:pic>
        <p:nvPicPr>
          <p:cNvPr id="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78793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Links (2/3)</a:t>
            </a:r>
            <a:endParaRPr lang="de-DE" dirty="0"/>
          </a:p>
        </p:txBody>
      </p:sp>
      <p:sp>
        <p:nvSpPr>
          <p:cNvPr id="3" name="Inhaltsplatzhalter 2"/>
          <p:cNvSpPr>
            <a:spLocks noGrp="1"/>
          </p:cNvSpPr>
          <p:nvPr>
            <p:ph idx="1"/>
          </p:nvPr>
        </p:nvSpPr>
        <p:spPr/>
        <p:txBody>
          <a:bodyPr>
            <a:normAutofit/>
          </a:bodyPr>
          <a:lstStyle/>
          <a:p>
            <a:r>
              <a:rPr lang="de-DE" dirty="0" err="1" smtClean="0"/>
              <a:t>Interopt</a:t>
            </a:r>
            <a:r>
              <a:rPr lang="de-DE" dirty="0" smtClean="0"/>
              <a:t> bei</a:t>
            </a:r>
          </a:p>
          <a:p>
            <a:pPr lvl="1"/>
            <a:r>
              <a:rPr lang="de-DE" dirty="0" err="1" smtClean="0"/>
              <a:t>Monotouch</a:t>
            </a:r>
            <a:endParaRPr lang="de-DE" dirty="0" smtClean="0"/>
          </a:p>
          <a:p>
            <a:pPr lvl="2"/>
            <a:r>
              <a:rPr lang="de-DE" dirty="0">
                <a:hlinkClick r:id="rId2"/>
              </a:rPr>
              <a:t>http://</a:t>
            </a:r>
            <a:r>
              <a:rPr lang="de-DE" dirty="0" smtClean="0">
                <a:hlinkClick r:id="rId2"/>
              </a:rPr>
              <a:t>android.xamarin.com/Documentation/Guides/Using_Native_Libraries</a:t>
            </a:r>
            <a:endParaRPr lang="de-DE" dirty="0"/>
          </a:p>
          <a:p>
            <a:pPr lvl="1"/>
            <a:r>
              <a:rPr lang="de-DE" dirty="0" smtClean="0"/>
              <a:t>Mono </a:t>
            </a:r>
            <a:r>
              <a:rPr lang="de-DE" dirty="0" err="1" smtClean="0"/>
              <a:t>for</a:t>
            </a:r>
            <a:r>
              <a:rPr lang="de-DE" dirty="0" smtClean="0"/>
              <a:t> </a:t>
            </a:r>
            <a:r>
              <a:rPr lang="de-DE" dirty="0" err="1" smtClean="0"/>
              <a:t>Android</a:t>
            </a:r>
            <a:endParaRPr lang="de-DE" dirty="0" smtClean="0"/>
          </a:p>
          <a:p>
            <a:pPr lvl="2"/>
            <a:r>
              <a:rPr lang="de-DE" dirty="0">
                <a:hlinkClick r:id="rId2"/>
              </a:rPr>
              <a:t>http://</a:t>
            </a:r>
            <a:r>
              <a:rPr lang="de-DE" dirty="0" smtClean="0">
                <a:hlinkClick r:id="rId2"/>
              </a:rPr>
              <a:t>android.xamarin.com/Documentation/Guides/Using_Native_Libraries</a:t>
            </a:r>
            <a:endParaRPr lang="de-DE" dirty="0" smtClean="0"/>
          </a:p>
          <a:p>
            <a:pPr lvl="1"/>
            <a:r>
              <a:rPr lang="de-DE" dirty="0" smtClean="0"/>
              <a:t>Mono </a:t>
            </a:r>
            <a:r>
              <a:rPr lang="de-DE" dirty="0" err="1" smtClean="0"/>
              <a:t>for</a:t>
            </a:r>
            <a:r>
              <a:rPr lang="de-DE" dirty="0" smtClean="0"/>
              <a:t> </a:t>
            </a:r>
            <a:r>
              <a:rPr lang="de-DE" dirty="0" err="1" smtClean="0"/>
              <a:t>Android</a:t>
            </a:r>
            <a:r>
              <a:rPr lang="de-DE" dirty="0" smtClean="0"/>
              <a:t> Samples</a:t>
            </a:r>
          </a:p>
          <a:p>
            <a:pPr lvl="2"/>
            <a:r>
              <a:rPr lang="de-DE" dirty="0">
                <a:hlinkClick r:id="rId3"/>
              </a:rPr>
              <a:t>https://github.com/mono/monodroid-samples</a:t>
            </a:r>
            <a:endParaRPr lang="de-DE" dirty="0" smtClean="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808759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Links (3/3)</a:t>
            </a:r>
            <a:endParaRPr lang="de-DE" dirty="0"/>
          </a:p>
        </p:txBody>
      </p:sp>
      <p:sp>
        <p:nvSpPr>
          <p:cNvPr id="3" name="Inhaltsplatzhalter 2"/>
          <p:cNvSpPr>
            <a:spLocks noGrp="1"/>
          </p:cNvSpPr>
          <p:nvPr>
            <p:ph idx="1"/>
          </p:nvPr>
        </p:nvSpPr>
        <p:spPr/>
        <p:txBody>
          <a:bodyPr>
            <a:normAutofit/>
          </a:bodyPr>
          <a:lstStyle/>
          <a:p>
            <a:r>
              <a:rPr lang="de-DE" dirty="0" err="1"/>
              <a:t>iPhone</a:t>
            </a:r>
            <a:r>
              <a:rPr lang="de-DE" dirty="0"/>
              <a:t> - </a:t>
            </a:r>
            <a:r>
              <a:rPr lang="de-DE" dirty="0" smtClean="0"/>
              <a:t>Outlets </a:t>
            </a:r>
          </a:p>
          <a:p>
            <a:pPr lvl="1"/>
            <a:r>
              <a:rPr lang="de-DE" dirty="0">
                <a:hlinkClick r:id="rId2"/>
              </a:rPr>
              <a:t>http://</a:t>
            </a:r>
            <a:r>
              <a:rPr lang="de-DE" dirty="0" smtClean="0">
                <a:hlinkClick r:id="rId2"/>
              </a:rPr>
              <a:t>mobiforge.com/developing/story/iphone-programming-fundamentals-outlets-and-actions</a:t>
            </a:r>
            <a:endParaRPr lang="de-DE" dirty="0" smtClean="0"/>
          </a:p>
          <a:p>
            <a:r>
              <a:rPr lang="de-DE" dirty="0" err="1" smtClean="0"/>
              <a:t>Monotouch</a:t>
            </a:r>
            <a:r>
              <a:rPr lang="de-DE" dirty="0" smtClean="0"/>
              <a:t> &amp; Mono </a:t>
            </a:r>
            <a:r>
              <a:rPr lang="de-DE" dirty="0" err="1" smtClean="0"/>
              <a:t>for</a:t>
            </a:r>
            <a:r>
              <a:rPr lang="de-DE" dirty="0" smtClean="0"/>
              <a:t> </a:t>
            </a:r>
            <a:r>
              <a:rPr lang="de-DE" dirty="0" err="1" smtClean="0"/>
              <a:t>Android</a:t>
            </a:r>
            <a:r>
              <a:rPr lang="de-DE" dirty="0" smtClean="0"/>
              <a:t> – </a:t>
            </a:r>
            <a:r>
              <a:rPr lang="de-DE" dirty="0" err="1" smtClean="0"/>
              <a:t>Getting</a:t>
            </a:r>
            <a:r>
              <a:rPr lang="de-DE" dirty="0" smtClean="0"/>
              <a:t> </a:t>
            </a:r>
            <a:r>
              <a:rPr lang="de-DE" dirty="0" err="1" smtClean="0"/>
              <a:t>started</a:t>
            </a:r>
            <a:endParaRPr lang="de-DE" dirty="0" smtClean="0"/>
          </a:p>
          <a:p>
            <a:pPr lvl="1"/>
            <a:r>
              <a:rPr lang="de-DE" dirty="0">
                <a:hlinkClick r:id="rId3"/>
              </a:rPr>
              <a:t>http://</a:t>
            </a:r>
            <a:r>
              <a:rPr lang="de-DE" dirty="0" smtClean="0">
                <a:hlinkClick r:id="rId3"/>
              </a:rPr>
              <a:t>nicksnettravels.builttoroam.com/post/2011/04/04/Windows-Phone-7-Android-and-iOS-with-Mono-I-Getting-Started.aspx</a:t>
            </a:r>
            <a:endParaRPr lang="de-DE"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6376" y="260648"/>
            <a:ext cx="4857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8384" y="1142706"/>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33228" y="598591"/>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85058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egende mit Pfeil nach unten 4"/>
          <p:cNvSpPr/>
          <p:nvPr/>
        </p:nvSpPr>
        <p:spPr>
          <a:xfrm>
            <a:off x="323528" y="1052736"/>
            <a:ext cx="8712968" cy="4392489"/>
          </a:xfrm>
          <a:prstGeom prst="downArrowCallout">
            <a:avLst>
              <a:gd name="adj1" fmla="val 4719"/>
              <a:gd name="adj2" fmla="val 5943"/>
              <a:gd name="adj3" fmla="val 5593"/>
              <a:gd name="adj4" fmla="val 91378"/>
            </a:avLst>
          </a:prstGeom>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de-DE">
              <a:noFill/>
            </a:endParaRPr>
          </a:p>
        </p:txBody>
      </p:sp>
      <p:pic>
        <p:nvPicPr>
          <p:cNvPr id="6155" name="Picture 1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5478904"/>
            <a:ext cx="3748658" cy="61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a:xfrm>
            <a:off x="446856" y="197768"/>
            <a:ext cx="8229600" cy="1143000"/>
          </a:xfrm>
        </p:spPr>
        <p:txBody>
          <a:bodyPr/>
          <a:lstStyle/>
          <a:p>
            <a:r>
              <a:rPr lang="de-DE" dirty="0" smtClean="0"/>
              <a:t>Bücher</a:t>
            </a:r>
            <a:endParaRPr lang="de-DE" dirty="0"/>
          </a:p>
        </p:txBody>
      </p:sp>
      <p:pic>
        <p:nvPicPr>
          <p:cNvPr id="6148" name="Picture 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4574" y="1851376"/>
            <a:ext cx="1098921" cy="136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4169" y="2497572"/>
            <a:ext cx="1618619" cy="207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7615" y="1939919"/>
            <a:ext cx="1615832" cy="2077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36020" y="1939919"/>
            <a:ext cx="1532186" cy="189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12160" y="2067174"/>
            <a:ext cx="1153639" cy="1421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19158" y="3140968"/>
            <a:ext cx="1233142" cy="1522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58787" y="3429000"/>
            <a:ext cx="1126463" cy="1448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153558" y="1146092"/>
            <a:ext cx="553182" cy="5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43466" y="1146092"/>
            <a:ext cx="1743075"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3"/>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226354" y="1146092"/>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3902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6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r>
              <a:rPr lang="de-DE" dirty="0" smtClean="0"/>
              <a:t>Kurzbiographie</a:t>
            </a:r>
            <a:endParaRPr lang="de-DE" dirty="0"/>
          </a:p>
        </p:txBody>
      </p:sp>
      <p:sp>
        <p:nvSpPr>
          <p:cNvPr id="6" name="Rectangle 3"/>
          <p:cNvSpPr txBox="1">
            <a:spLocks noChangeArrowheads="1"/>
          </p:cNvSpPr>
          <p:nvPr/>
        </p:nvSpPr>
        <p:spPr>
          <a:xfrm>
            <a:off x="457200" y="1700808"/>
            <a:ext cx="8229600" cy="45259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rgbClr val="FEE99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FEE99A"/>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FEE99A"/>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FEE99A"/>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FEE99A"/>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pPr>
            <a:r>
              <a:rPr lang="de-DE" dirty="0" smtClean="0">
                <a:solidFill>
                  <a:schemeClr val="tx1"/>
                </a:solidFill>
              </a:rPr>
              <a:t>Andreas Bräsen</a:t>
            </a:r>
          </a:p>
          <a:p>
            <a:pPr>
              <a:lnSpc>
                <a:spcPct val="90000"/>
              </a:lnSpc>
            </a:pPr>
            <a:r>
              <a:rPr lang="de-DE" dirty="0" smtClean="0">
                <a:solidFill>
                  <a:schemeClr val="tx1"/>
                </a:solidFill>
              </a:rPr>
              <a:t>abraesen@bruke.de </a:t>
            </a:r>
          </a:p>
          <a:p>
            <a:pPr>
              <a:lnSpc>
                <a:spcPct val="90000"/>
              </a:lnSpc>
            </a:pPr>
            <a:r>
              <a:rPr lang="de-DE" dirty="0" smtClean="0">
                <a:solidFill>
                  <a:schemeClr val="tx1"/>
                </a:solidFill>
              </a:rPr>
              <a:t>Dipl. Ing. der technischen Informatik (FH)</a:t>
            </a:r>
          </a:p>
          <a:p>
            <a:pPr>
              <a:lnSpc>
                <a:spcPct val="90000"/>
              </a:lnSpc>
            </a:pPr>
            <a:r>
              <a:rPr lang="de-DE" dirty="0" smtClean="0">
                <a:solidFill>
                  <a:schemeClr val="tx1"/>
                </a:solidFill>
              </a:rPr>
              <a:t>Freiberuflicher Software Entwickler mit Schwerpunkt auf .NET basierter Software Entwicklung</a:t>
            </a:r>
          </a:p>
          <a:p>
            <a:pPr>
              <a:lnSpc>
                <a:spcPct val="90000"/>
              </a:lnSpc>
            </a:pPr>
            <a:r>
              <a:rPr lang="de-DE" dirty="0" smtClean="0">
                <a:solidFill>
                  <a:schemeClr val="tx1"/>
                </a:solidFill>
              </a:rPr>
              <a:t>und Leidenschaftlicher Software Entwickler</a:t>
            </a:r>
          </a:p>
          <a:p>
            <a:pPr>
              <a:lnSpc>
                <a:spcPct val="90000"/>
              </a:lnSpc>
            </a:pPr>
            <a:r>
              <a:rPr lang="de-DE" dirty="0" err="1" smtClean="0">
                <a:solidFill>
                  <a:schemeClr val="tx1"/>
                </a:solidFill>
              </a:rPr>
              <a:t>Twitter</a:t>
            </a:r>
            <a:r>
              <a:rPr lang="de-DE" dirty="0" smtClean="0">
                <a:solidFill>
                  <a:schemeClr val="tx1"/>
                </a:solidFill>
              </a:rPr>
              <a:t>:@</a:t>
            </a:r>
            <a:r>
              <a:rPr lang="de-DE" dirty="0" err="1" smtClean="0">
                <a:solidFill>
                  <a:schemeClr val="tx1"/>
                </a:solidFill>
              </a:rPr>
              <a:t>abraesen</a:t>
            </a:r>
            <a:endParaRPr lang="de-DE" dirty="0" smtClean="0">
              <a:solidFill>
                <a:schemeClr val="tx1"/>
              </a:solidFill>
            </a:endParaRPr>
          </a:p>
          <a:p>
            <a:pPr marL="0" indent="0" algn="ctr">
              <a:lnSpc>
                <a:spcPct val="90000"/>
              </a:lnSpc>
              <a:buNone/>
            </a:pPr>
            <a:r>
              <a:rPr lang="de-DE" sz="5400" b="1" dirty="0" smtClean="0">
                <a:solidFill>
                  <a:schemeClr val="tx1"/>
                </a:solidFill>
              </a:rPr>
              <a:t>www.bruke.de</a:t>
            </a:r>
            <a:endParaRPr lang="de-DE" sz="5400" b="1" dirty="0">
              <a:solidFill>
                <a:schemeClr val="tx1"/>
              </a:solidFill>
            </a:endParaRP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6905" y="594532"/>
            <a:ext cx="1239895" cy="16462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8" name="Rectangle 2"/>
          <p:cNvSpPr txBox="1">
            <a:spLocks noChangeArrowheads="1"/>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r>
              <a:rPr lang="de-DE" dirty="0" smtClean="0">
                <a:solidFill>
                  <a:schemeClr val="tx1"/>
                </a:solidFill>
              </a:rPr>
              <a:t>Kurzbiographie</a:t>
            </a:r>
            <a:endParaRPr lang="de-DE" dirty="0">
              <a:solidFill>
                <a:schemeClr val="tx1"/>
              </a:solidFill>
            </a:endParaRPr>
          </a:p>
        </p:txBody>
      </p:sp>
    </p:spTree>
    <p:extLst>
      <p:ext uri="{BB962C8B-B14F-4D97-AF65-F5344CB8AC3E}">
        <p14:creationId xmlns:p14="http://schemas.microsoft.com/office/powerpoint/2010/main" val="252073286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9123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01202"/>
            <a:ext cx="3024336" cy="972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539552" y="1196752"/>
            <a:ext cx="8064896" cy="3416320"/>
          </a:xfrm>
          <a:prstGeom prst="rect">
            <a:avLst/>
          </a:prstGeom>
          <a:noFill/>
        </p:spPr>
        <p:txBody>
          <a:bodyPr wrap="square" rtlCol="0">
            <a:spAutoFit/>
          </a:bodyPr>
          <a:lstStyle/>
          <a:p>
            <a:r>
              <a:rPr lang="en-US" b="1" dirty="0"/>
              <a:t>What is </a:t>
            </a:r>
            <a:r>
              <a:rPr lang="en-US" b="1" dirty="0" err="1"/>
              <a:t>MonoTouch</a:t>
            </a:r>
            <a:r>
              <a:rPr lang="en-US" b="1" dirty="0" smtClean="0"/>
              <a:t>?</a:t>
            </a:r>
          </a:p>
          <a:p>
            <a:endParaRPr lang="en-US" b="1" dirty="0"/>
          </a:p>
          <a:p>
            <a:r>
              <a:rPr lang="en-US" dirty="0" err="1"/>
              <a:t>MonoTouch</a:t>
            </a:r>
            <a:r>
              <a:rPr lang="en-US" dirty="0"/>
              <a:t> allows developers to create C# and .NET based applications that run on Apple's iPhone, </a:t>
            </a:r>
            <a:r>
              <a:rPr lang="en-US" dirty="0" err="1"/>
              <a:t>iPad</a:t>
            </a:r>
            <a:r>
              <a:rPr lang="en-US" dirty="0"/>
              <a:t>, and iPod Touch devices, while taking advantage of the iPhone APIs and reusing both code and libraries that have been built for .NET, as well as existing skills.</a:t>
            </a:r>
          </a:p>
          <a:p>
            <a:r>
              <a:rPr lang="en-US" dirty="0"/>
              <a:t>Please note that </a:t>
            </a:r>
            <a:r>
              <a:rPr lang="en-US" b="1" dirty="0" err="1"/>
              <a:t>MonoTouch</a:t>
            </a:r>
            <a:r>
              <a:rPr lang="en-US" b="1" dirty="0"/>
              <a:t> requires a Mac</a:t>
            </a:r>
            <a:r>
              <a:rPr lang="en-US" dirty="0"/>
              <a:t>, Apple's iPhone SDK and you must be part of Apple's iPhone Developer Program to test and deploy your software on a device and to redistribute your code</a:t>
            </a:r>
            <a:r>
              <a:rPr lang="en-US" dirty="0" smtClean="0"/>
              <a:t>.</a:t>
            </a:r>
          </a:p>
          <a:p>
            <a:endParaRPr lang="en-US" dirty="0"/>
          </a:p>
          <a:p>
            <a:endParaRPr lang="en-US" dirty="0"/>
          </a:p>
          <a:p>
            <a:endParaRPr lang="de-DE" dirty="0"/>
          </a:p>
        </p:txBody>
      </p:sp>
      <p:pic>
        <p:nvPicPr>
          <p:cNvPr id="4104" name="Picture 8" descr="http://www.webzeug.de/wp-content/uploads/2010/01/apple-iphon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3717032"/>
            <a:ext cx="1357569" cy="2240214"/>
          </a:xfrm>
          <a:prstGeom prst="rect">
            <a:avLst/>
          </a:prstGeom>
          <a:noFill/>
          <a:extLst>
            <a:ext uri="{909E8E84-426E-40DD-AFC4-6F175D3DCCD1}">
              <a14:hiddenFill xmlns:a14="http://schemas.microsoft.com/office/drawing/2010/main">
                <a:solidFill>
                  <a:srgbClr val="FFFFFF"/>
                </a:solidFill>
              </a14:hiddenFill>
            </a:ext>
          </a:extLst>
        </p:spPr>
      </p:pic>
      <p:sp>
        <p:nvSpPr>
          <p:cNvPr id="7" name="Gefaltete Ecke 6"/>
          <p:cNvSpPr/>
          <p:nvPr/>
        </p:nvSpPr>
        <p:spPr>
          <a:xfrm>
            <a:off x="1403648" y="4477099"/>
            <a:ext cx="914400" cy="72008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.NET</a:t>
            </a:r>
            <a:endParaRPr lang="de-DE" dirty="0"/>
          </a:p>
        </p:txBody>
      </p:sp>
      <p:sp>
        <p:nvSpPr>
          <p:cNvPr id="8" name="Gestreifter Pfeil nach rechts 7"/>
          <p:cNvSpPr/>
          <p:nvPr/>
        </p:nvSpPr>
        <p:spPr>
          <a:xfrm>
            <a:off x="2627784" y="4504907"/>
            <a:ext cx="978408"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Gefaltete Ecke 14"/>
          <p:cNvSpPr/>
          <p:nvPr/>
        </p:nvSpPr>
        <p:spPr>
          <a:xfrm>
            <a:off x="3887924" y="4477099"/>
            <a:ext cx="1368152" cy="72008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smtClean="0"/>
              <a:t>Objectiv</a:t>
            </a:r>
            <a:r>
              <a:rPr lang="de-DE" dirty="0" smtClean="0"/>
              <a:t> C</a:t>
            </a:r>
            <a:endParaRPr lang="de-DE" dirty="0"/>
          </a:p>
        </p:txBody>
      </p:sp>
      <p:sp>
        <p:nvSpPr>
          <p:cNvPr id="16" name="Gestreifter Pfeil nach rechts 15"/>
          <p:cNvSpPr/>
          <p:nvPr/>
        </p:nvSpPr>
        <p:spPr>
          <a:xfrm>
            <a:off x="5604880" y="4504907"/>
            <a:ext cx="978408"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8048" y="197753"/>
            <a:ext cx="551518" cy="56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feld 1"/>
          <p:cNvSpPr txBox="1"/>
          <p:nvPr/>
        </p:nvSpPr>
        <p:spPr>
          <a:xfrm>
            <a:off x="647295" y="5661248"/>
            <a:ext cx="2669513" cy="369332"/>
          </a:xfrm>
          <a:prstGeom prst="rect">
            <a:avLst/>
          </a:prstGeom>
          <a:noFill/>
        </p:spPr>
        <p:txBody>
          <a:bodyPr wrap="none" rtlCol="0">
            <a:spAutoFit/>
          </a:bodyPr>
          <a:lstStyle/>
          <a:p>
            <a:r>
              <a:rPr lang="de-DE" dirty="0" smtClean="0"/>
              <a:t>Quelle: www.xamarin.com</a:t>
            </a:r>
            <a:endParaRPr lang="de-DE" dirty="0"/>
          </a:p>
        </p:txBody>
      </p:sp>
    </p:spTree>
    <p:extLst>
      <p:ext uri="{BB962C8B-B14F-4D97-AF65-F5344CB8AC3E}">
        <p14:creationId xmlns:p14="http://schemas.microsoft.com/office/powerpoint/2010/main" val="83621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5" grpId="0" animBg="1"/>
      <p:bldP spid="16"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16632"/>
            <a:ext cx="2376264" cy="984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feld 4"/>
          <p:cNvSpPr txBox="1"/>
          <p:nvPr/>
        </p:nvSpPr>
        <p:spPr>
          <a:xfrm>
            <a:off x="683568" y="1628800"/>
            <a:ext cx="7992888" cy="2031325"/>
          </a:xfrm>
          <a:prstGeom prst="rect">
            <a:avLst/>
          </a:prstGeom>
          <a:noFill/>
        </p:spPr>
        <p:txBody>
          <a:bodyPr wrap="square" rtlCol="0">
            <a:spAutoFit/>
          </a:bodyPr>
          <a:lstStyle/>
          <a:p>
            <a:r>
              <a:rPr lang="en-US" b="1" dirty="0"/>
              <a:t>Mono for </a:t>
            </a:r>
            <a:r>
              <a:rPr lang="en-US" b="1" dirty="0" smtClean="0"/>
              <a:t>Android</a:t>
            </a:r>
          </a:p>
          <a:p>
            <a:endParaRPr lang="en-US" b="1" dirty="0"/>
          </a:p>
          <a:p>
            <a:r>
              <a:rPr lang="en-US" dirty="0"/>
              <a:t>Mono for Android enables developers to use Microsoft™ Visual Studio™ to create C# and .NET based applications that run on Android phones and tablets. Developers can use their existing skills and reuse code and libraries that have been built with .NET, while taking advantage of native Android APIs.</a:t>
            </a:r>
          </a:p>
          <a:p>
            <a:endParaRPr lang="de-DE" dirty="0"/>
          </a:p>
        </p:txBody>
      </p:sp>
      <p:pic>
        <p:nvPicPr>
          <p:cNvPr id="5124" name="Picture 4" descr="http://www.elektronik-news-wiki.com/wp-content/uploads/2011/01/samsung-andro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012160" y="3429000"/>
            <a:ext cx="2509515" cy="2509515"/>
          </a:xfrm>
          <a:prstGeom prst="rect">
            <a:avLst/>
          </a:prstGeom>
          <a:noFill/>
          <a:extLst>
            <a:ext uri="{909E8E84-426E-40DD-AFC4-6F175D3DCCD1}">
              <a14:hiddenFill xmlns:a14="http://schemas.microsoft.com/office/drawing/2010/main">
                <a:solidFill>
                  <a:srgbClr val="FFFFFF"/>
                </a:solidFill>
              </a14:hiddenFill>
            </a:ext>
          </a:extLst>
        </p:spPr>
      </p:pic>
      <p:sp>
        <p:nvSpPr>
          <p:cNvPr id="8" name="Gefaltete Ecke 7"/>
          <p:cNvSpPr/>
          <p:nvPr/>
        </p:nvSpPr>
        <p:spPr>
          <a:xfrm>
            <a:off x="1403648" y="4477099"/>
            <a:ext cx="914400" cy="72008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.NET</a:t>
            </a:r>
            <a:endParaRPr lang="de-DE" dirty="0"/>
          </a:p>
        </p:txBody>
      </p:sp>
      <p:sp>
        <p:nvSpPr>
          <p:cNvPr id="9" name="Gestreifter Pfeil nach rechts 8"/>
          <p:cNvSpPr/>
          <p:nvPr/>
        </p:nvSpPr>
        <p:spPr>
          <a:xfrm>
            <a:off x="2627784" y="4504907"/>
            <a:ext cx="978408"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Gefaltete Ecke 9"/>
          <p:cNvSpPr/>
          <p:nvPr/>
        </p:nvSpPr>
        <p:spPr>
          <a:xfrm>
            <a:off x="3887924" y="4477099"/>
            <a:ext cx="1368152" cy="72008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Java</a:t>
            </a:r>
            <a:endParaRPr lang="de-DE" dirty="0"/>
          </a:p>
        </p:txBody>
      </p:sp>
      <p:sp>
        <p:nvSpPr>
          <p:cNvPr id="11" name="Gestreifter Pfeil nach rechts 10"/>
          <p:cNvSpPr/>
          <p:nvPr/>
        </p:nvSpPr>
        <p:spPr>
          <a:xfrm>
            <a:off x="5604880" y="4504907"/>
            <a:ext cx="978408"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647295" y="5661248"/>
            <a:ext cx="2669513" cy="369332"/>
          </a:xfrm>
          <a:prstGeom prst="rect">
            <a:avLst/>
          </a:prstGeom>
          <a:noFill/>
        </p:spPr>
        <p:txBody>
          <a:bodyPr wrap="none" rtlCol="0">
            <a:spAutoFit/>
          </a:bodyPr>
          <a:lstStyle/>
          <a:p>
            <a:r>
              <a:rPr lang="de-DE" dirty="0" smtClean="0"/>
              <a:t>Quelle: www.xamarin.com</a:t>
            </a:r>
            <a:endParaRPr lang="de-DE" dirty="0"/>
          </a:p>
        </p:txBody>
      </p:sp>
    </p:spTree>
    <p:extLst>
      <p:ext uri="{BB962C8B-B14F-4D97-AF65-F5344CB8AC3E}">
        <p14:creationId xmlns:p14="http://schemas.microsoft.com/office/powerpoint/2010/main" val="4085769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P spid="10" grpId="0" animBg="1"/>
      <p:bldP spid="11"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288" y="548679"/>
            <a:ext cx="1743075"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descr="http://www.basicthinking.de/blog/upload/windows-phone-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7212" y="1844824"/>
            <a:ext cx="5838487" cy="3456384"/>
          </a:xfrm>
          <a:prstGeom prst="rect">
            <a:avLst/>
          </a:prstGeom>
          <a:noFill/>
          <a:extLst>
            <a:ext uri="{909E8E84-426E-40DD-AFC4-6F175D3DCCD1}">
              <a14:hiddenFill xmlns:a14="http://schemas.microsoft.com/office/drawing/2010/main">
                <a:solidFill>
                  <a:srgbClr val="FFFFFF"/>
                </a:solidFill>
              </a14:hiddenFill>
            </a:ext>
          </a:extLst>
        </p:spPr>
      </p:pic>
      <p:sp>
        <p:nvSpPr>
          <p:cNvPr id="7" name="Gefaltete Ecke 6"/>
          <p:cNvSpPr/>
          <p:nvPr/>
        </p:nvSpPr>
        <p:spPr>
          <a:xfrm>
            <a:off x="489248" y="3284984"/>
            <a:ext cx="914400" cy="72008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.NET</a:t>
            </a:r>
            <a:endParaRPr lang="de-DE" dirty="0"/>
          </a:p>
        </p:txBody>
      </p:sp>
      <p:sp>
        <p:nvSpPr>
          <p:cNvPr id="8" name="Gestreifter Pfeil nach rechts 7"/>
          <p:cNvSpPr/>
          <p:nvPr/>
        </p:nvSpPr>
        <p:spPr>
          <a:xfrm>
            <a:off x="1713384" y="3312792"/>
            <a:ext cx="978408"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95288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nrwconf2011</Template>
  <TotalTime>0</TotalTime>
  <Words>2117</Words>
  <Application>Microsoft Office PowerPoint</Application>
  <PresentationFormat>Bildschirmpräsentation (4:3)</PresentationFormat>
  <Paragraphs>410</Paragraphs>
  <Slides>67</Slides>
  <Notes>6</Notes>
  <HiddenSlides>0</HiddenSlides>
  <MMClips>0</MMClips>
  <ScaleCrop>false</ScaleCrop>
  <HeadingPairs>
    <vt:vector size="4" baseType="variant">
      <vt:variant>
        <vt:lpstr>Design</vt:lpstr>
      </vt:variant>
      <vt:variant>
        <vt:i4>1</vt:i4>
      </vt:variant>
      <vt:variant>
        <vt:lpstr>Folientitel</vt:lpstr>
      </vt:variant>
      <vt:variant>
        <vt:i4>67</vt:i4>
      </vt:variant>
    </vt:vector>
  </HeadingPairs>
  <TitlesOfParts>
    <vt:vector size="68" baseType="lpstr">
      <vt:lpstr>Larissa</vt:lpstr>
      <vt:lpstr>.NET basierte Mobile-App’s – MonoTouch, Mono for Android und Windows Phone Developer Tools lassen grüßen </vt:lpstr>
      <vt:lpstr>Roadmap…</vt:lpstr>
      <vt:lpstr>Was mache ich…</vt:lpstr>
      <vt:lpstr>Roadmap…</vt:lpstr>
      <vt:lpstr>Was geht im .NET Umfeld ?</vt:lpstr>
      <vt:lpstr>HFZ2</vt:lpstr>
      <vt:lpstr>PowerPoint-Präsentation</vt:lpstr>
      <vt:lpstr>PowerPoint-Präsentation</vt:lpstr>
      <vt:lpstr>PowerPoint-Präsentation</vt:lpstr>
      <vt:lpstr>Roadmap…</vt:lpstr>
      <vt:lpstr>Warum Multi-Plattform ?</vt:lpstr>
      <vt:lpstr>Roadmap…</vt:lpstr>
      <vt:lpstr>Warum .NET ?</vt:lpstr>
      <vt:lpstr>Andere Frameworks</vt:lpstr>
      <vt:lpstr>Roadmap…</vt:lpstr>
      <vt:lpstr>Was benutze ich für die Entwicklung ?</vt:lpstr>
      <vt:lpstr>Mobile .NET App Dev. Cycle</vt:lpstr>
      <vt:lpstr>HFZ2 – Der Interne Aufbau</vt:lpstr>
      <vt:lpstr>Unterschiede der Plattformen</vt:lpstr>
      <vt:lpstr>App Start Sequence </vt:lpstr>
      <vt:lpstr>UI Paradigma</vt:lpstr>
      <vt:lpstr>UI Paradigma</vt:lpstr>
      <vt:lpstr>UI Paradigma</vt:lpstr>
      <vt:lpstr>Daten speichern auf dem Smartphone</vt:lpstr>
      <vt:lpstr>Datenbank</vt:lpstr>
      <vt:lpstr>App‘s Lifecycle</vt:lpstr>
      <vt:lpstr>App‘s Lifecycle</vt:lpstr>
      <vt:lpstr>App‘s Lifecycle</vt:lpstr>
      <vt:lpstr>State der App sichern/wiederherstellen</vt:lpstr>
      <vt:lpstr>…</vt:lpstr>
      <vt:lpstr>IXmlSerializable</vt:lpstr>
      <vt:lpstr>Teile Austauchen – Der Microkernel</vt:lpstr>
      <vt:lpstr>Ohne #if geht’s fast nicht !</vt:lpstr>
      <vt:lpstr>Testen</vt:lpstr>
      <vt:lpstr>Auf die Auflösung kommt es an…</vt:lpstr>
      <vt:lpstr>Debugging</vt:lpstr>
      <vt:lpstr>Wie sieht eine Solution Struktur aus ?</vt:lpstr>
      <vt:lpstr>Solution Struktur</vt:lpstr>
      <vt:lpstr>WP7 – Die Entwicklungsumgebung  Programmierung</vt:lpstr>
      <vt:lpstr>WP7 – Die Entwicklungsumgebung UI-Design</vt:lpstr>
      <vt:lpstr>WP7 – Die Entwicklungsumgebung Emulator</vt:lpstr>
      <vt:lpstr>Monotouch – Entwicklungsumgebung Programmierung</vt:lpstr>
      <vt:lpstr>Monotouch – Entwicklungsumgebung UI-Design</vt:lpstr>
      <vt:lpstr>Monotouch – Entwicklungsumgebung Emulator</vt:lpstr>
      <vt:lpstr>Mono for Android – Die Entwicklungsumgebung Programmierung</vt:lpstr>
      <vt:lpstr>Mono for Android – Die Entwicklungsumgebung UI-Design</vt:lpstr>
      <vt:lpstr>Mono for Android – Die Entwicklungsumgebung Emulator</vt:lpstr>
      <vt:lpstr>Deployment to Device</vt:lpstr>
      <vt:lpstr>Roadmap…</vt:lpstr>
      <vt:lpstr>„Historische“ Schmerzen !</vt:lpstr>
      <vt:lpstr>„WP7“ Schmerzen</vt:lpstr>
      <vt:lpstr>„Mac Keyboard“ Schmerzen !</vt:lpstr>
      <vt:lpstr>„MonoDevelop“ Schmerzen ! (1/3)</vt:lpstr>
      <vt:lpstr>„MonoDevelop“ Schmerzen ! (2/3)</vt:lpstr>
      <vt:lpstr>„MonoDevelop“ Schmerzen ! (3/3)</vt:lpstr>
      <vt:lpstr>„Interface Builder“ Schmerzen !</vt:lpstr>
      <vt:lpstr>„Android Installations“ Schmerzen !</vt:lpstr>
      <vt:lpstr>„Mono for Android“ Schmerzen</vt:lpstr>
      <vt:lpstr>„App-Guideline“ - Schmerzen</vt:lpstr>
      <vt:lpstr>Roadmap…</vt:lpstr>
      <vt:lpstr>Will man das ?</vt:lpstr>
      <vt:lpstr>Links (1/3)</vt:lpstr>
      <vt:lpstr>Links (2/3)</vt:lpstr>
      <vt:lpstr>Links (3/3)</vt:lpstr>
      <vt:lpstr>Bücher</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Bruder</dc:creator>
  <cp:lastModifiedBy>Bruder</cp:lastModifiedBy>
  <cp:revision>188</cp:revision>
  <dcterms:created xsi:type="dcterms:W3CDTF">2011-08-15T08:44:39Z</dcterms:created>
  <dcterms:modified xsi:type="dcterms:W3CDTF">2011-09-09T17:02:03Z</dcterms:modified>
</cp:coreProperties>
</file>