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notesMasterIdLst>
    <p:notesMasterId r:id="rId20"/>
  </p:notesMasterIdLst>
  <p:sldIdLst>
    <p:sldId id="256" r:id="rId2"/>
    <p:sldId id="265" r:id="rId3"/>
    <p:sldId id="277" r:id="rId4"/>
    <p:sldId id="258" r:id="rId5"/>
    <p:sldId id="259" r:id="rId6"/>
    <p:sldId id="272" r:id="rId7"/>
    <p:sldId id="278" r:id="rId8"/>
    <p:sldId id="267" r:id="rId9"/>
    <p:sldId id="273" r:id="rId10"/>
    <p:sldId id="280" r:id="rId11"/>
    <p:sldId id="274" r:id="rId12"/>
    <p:sldId id="276" r:id="rId13"/>
    <p:sldId id="281" r:id="rId14"/>
    <p:sldId id="279" r:id="rId15"/>
    <p:sldId id="282" r:id="rId16"/>
    <p:sldId id="283" r:id="rId17"/>
    <p:sldId id="257" r:id="rId18"/>
    <p:sldId id="275" r:id="rId19"/>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767" autoAdjust="0"/>
    <p:restoredTop sz="94660"/>
  </p:normalViewPr>
  <p:slideViewPr>
    <p:cSldViewPr>
      <p:cViewPr varScale="1">
        <p:scale>
          <a:sx n="82" d="100"/>
          <a:sy n="82" d="100"/>
        </p:scale>
        <p:origin x="-307" y="-8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E58AAB-4DCD-444E-B3B7-9760745002E9}" type="datetimeFigureOut">
              <a:rPr lang="de-DE" smtClean="0"/>
              <a:t>23.06.2010</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F70052-760D-41CE-8966-8597A8545F39}" type="slidenum">
              <a:rPr lang="de-DE" smtClean="0"/>
              <a:t>‹Nr.›</a:t>
            </a:fld>
            <a:endParaRPr lang="de-DE"/>
          </a:p>
        </p:txBody>
      </p:sp>
    </p:spTree>
    <p:extLst>
      <p:ext uri="{BB962C8B-B14F-4D97-AF65-F5344CB8AC3E}">
        <p14:creationId xmlns:p14="http://schemas.microsoft.com/office/powerpoint/2010/main" val="34686810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Wenn</a:t>
            </a:r>
            <a:r>
              <a:rPr lang="de-DE" baseline="0" dirty="0" smtClean="0"/>
              <a:t> man sich Spezifikationen in der freien Wildbahn anschaut, dann bestehen diese aus einigen der aufgeführten Bestandteile. Diese Bestandteile liegen meist in schriftlicher Form vor. Diese schriftliche Form muss dann von Entwicklern transformiert werden in Code. Was wäre aber, wenn wir einige Teile nicht mehr transformieren müssten. – Das würde Zeit sparen</a:t>
            </a:r>
            <a:endParaRPr lang="de-DE" dirty="0"/>
          </a:p>
        </p:txBody>
      </p:sp>
      <p:sp>
        <p:nvSpPr>
          <p:cNvPr id="4" name="Foliennummernplatzhalter 3"/>
          <p:cNvSpPr>
            <a:spLocks noGrp="1"/>
          </p:cNvSpPr>
          <p:nvPr>
            <p:ph type="sldNum" sz="quarter" idx="10"/>
          </p:nvPr>
        </p:nvSpPr>
        <p:spPr/>
        <p:txBody>
          <a:bodyPr/>
          <a:lstStyle/>
          <a:p>
            <a:fld id="{09F70052-760D-41CE-8966-8597A8545F39}" type="slidenum">
              <a:rPr lang="de-DE" smtClean="0"/>
              <a:t>2</a:t>
            </a:fld>
            <a:endParaRPr lang="de-DE"/>
          </a:p>
        </p:txBody>
      </p:sp>
    </p:spTree>
    <p:extLst>
      <p:ext uri="{BB962C8B-B14F-4D97-AF65-F5344CB8AC3E}">
        <p14:creationId xmlns:p14="http://schemas.microsoft.com/office/powerpoint/2010/main" val="12634095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09F70052-760D-41CE-8966-8597A8545F39}" type="slidenum">
              <a:rPr lang="de-DE" smtClean="0"/>
              <a:t>5</a:t>
            </a:fld>
            <a:endParaRPr lang="de-DE"/>
          </a:p>
        </p:txBody>
      </p:sp>
    </p:spTree>
    <p:extLst>
      <p:ext uri="{BB962C8B-B14F-4D97-AF65-F5344CB8AC3E}">
        <p14:creationId xmlns:p14="http://schemas.microsoft.com/office/powerpoint/2010/main" val="15087056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Demo von Aydin:</a:t>
            </a:r>
            <a:r>
              <a:rPr lang="de-DE" baseline="0" dirty="0" smtClean="0"/>
              <a:t> Aktuelles Projekt an dem er arbeitet. Dazu gehört das Designer </a:t>
            </a:r>
            <a:r>
              <a:rPr lang="de-DE" baseline="0" dirty="0" err="1" smtClean="0"/>
              <a:t>Rehosting</a:t>
            </a:r>
            <a:r>
              <a:rPr lang="de-DE" baseline="0" dirty="0" smtClean="0"/>
              <a:t> und das Tracking.</a:t>
            </a:r>
            <a:endParaRPr lang="de-DE" dirty="0"/>
          </a:p>
        </p:txBody>
      </p:sp>
      <p:sp>
        <p:nvSpPr>
          <p:cNvPr id="4" name="Foliennummernplatzhalter 3"/>
          <p:cNvSpPr>
            <a:spLocks noGrp="1"/>
          </p:cNvSpPr>
          <p:nvPr>
            <p:ph type="sldNum" sz="quarter" idx="10"/>
          </p:nvPr>
        </p:nvSpPr>
        <p:spPr/>
        <p:txBody>
          <a:bodyPr/>
          <a:lstStyle/>
          <a:p>
            <a:fld id="{09F70052-760D-41CE-8966-8597A8545F39}" type="slidenum">
              <a:rPr lang="de-DE" smtClean="0"/>
              <a:t>6</a:t>
            </a:fld>
            <a:endParaRPr lang="de-DE"/>
          </a:p>
        </p:txBody>
      </p:sp>
    </p:spTree>
    <p:extLst>
      <p:ext uri="{BB962C8B-B14F-4D97-AF65-F5344CB8AC3E}">
        <p14:creationId xmlns:p14="http://schemas.microsoft.com/office/powerpoint/2010/main" val="39648076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Demo von Andreas: Rules Engine zeigen.</a:t>
            </a:r>
            <a:endParaRPr lang="de-DE" dirty="0"/>
          </a:p>
        </p:txBody>
      </p:sp>
      <p:sp>
        <p:nvSpPr>
          <p:cNvPr id="4" name="Foliennummernplatzhalter 3"/>
          <p:cNvSpPr>
            <a:spLocks noGrp="1"/>
          </p:cNvSpPr>
          <p:nvPr>
            <p:ph type="sldNum" sz="quarter" idx="10"/>
          </p:nvPr>
        </p:nvSpPr>
        <p:spPr/>
        <p:txBody>
          <a:bodyPr/>
          <a:lstStyle/>
          <a:p>
            <a:fld id="{09F70052-760D-41CE-8966-8597A8545F39}" type="slidenum">
              <a:rPr lang="de-DE" smtClean="0"/>
              <a:t>9</a:t>
            </a:fld>
            <a:endParaRPr lang="de-DE"/>
          </a:p>
        </p:txBody>
      </p:sp>
    </p:spTree>
    <p:extLst>
      <p:ext uri="{BB962C8B-B14F-4D97-AF65-F5344CB8AC3E}">
        <p14:creationId xmlns:p14="http://schemas.microsoft.com/office/powerpoint/2010/main" val="41294345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Demo von Andreas: Rules Engine zeigen.</a:t>
            </a:r>
            <a:endParaRPr lang="de-DE" dirty="0"/>
          </a:p>
        </p:txBody>
      </p:sp>
      <p:sp>
        <p:nvSpPr>
          <p:cNvPr id="4" name="Foliennummernplatzhalter 3"/>
          <p:cNvSpPr>
            <a:spLocks noGrp="1"/>
          </p:cNvSpPr>
          <p:nvPr>
            <p:ph type="sldNum" sz="quarter" idx="10"/>
          </p:nvPr>
        </p:nvSpPr>
        <p:spPr/>
        <p:txBody>
          <a:bodyPr/>
          <a:lstStyle/>
          <a:p>
            <a:fld id="{09F70052-760D-41CE-8966-8597A8545F39}" type="slidenum">
              <a:rPr lang="de-DE" smtClean="0"/>
              <a:t>15</a:t>
            </a:fld>
            <a:endParaRPr lang="de-DE"/>
          </a:p>
        </p:txBody>
      </p:sp>
    </p:spTree>
    <p:extLst>
      <p:ext uri="{BB962C8B-B14F-4D97-AF65-F5344CB8AC3E}">
        <p14:creationId xmlns:p14="http://schemas.microsoft.com/office/powerpoint/2010/main" val="41294345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Demo von Andreas: Rules Engine zeigen.</a:t>
            </a:r>
            <a:endParaRPr lang="de-DE" dirty="0"/>
          </a:p>
        </p:txBody>
      </p:sp>
      <p:sp>
        <p:nvSpPr>
          <p:cNvPr id="4" name="Foliennummernplatzhalter 3"/>
          <p:cNvSpPr>
            <a:spLocks noGrp="1"/>
          </p:cNvSpPr>
          <p:nvPr>
            <p:ph type="sldNum" sz="quarter" idx="10"/>
          </p:nvPr>
        </p:nvSpPr>
        <p:spPr/>
        <p:txBody>
          <a:bodyPr/>
          <a:lstStyle/>
          <a:p>
            <a:fld id="{09F70052-760D-41CE-8966-8597A8545F39}" type="slidenum">
              <a:rPr lang="de-DE" smtClean="0"/>
              <a:t>16</a:t>
            </a:fld>
            <a:endParaRPr lang="de-DE"/>
          </a:p>
        </p:txBody>
      </p:sp>
    </p:spTree>
    <p:extLst>
      <p:ext uri="{BB962C8B-B14F-4D97-AF65-F5344CB8AC3E}">
        <p14:creationId xmlns:p14="http://schemas.microsoft.com/office/powerpoint/2010/main" val="41294345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bg>
      <p:bgRef idx="1002">
        <a:schemeClr val="bg2"/>
      </p:bgRef>
    </p:bg>
    <p:spTree>
      <p:nvGrpSpPr>
        <p:cNvPr id="1" name=""/>
        <p:cNvGrpSpPr/>
        <p:nvPr/>
      </p:nvGrpSpPr>
      <p:grpSpPr>
        <a:xfrm>
          <a:off x="0" y="0"/>
          <a:ext cx="0" cy="0"/>
          <a:chOff x="0" y="0"/>
          <a:chExt cx="0" cy="0"/>
        </a:xfrm>
      </p:grpSpPr>
      <p:sp>
        <p:nvSpPr>
          <p:cNvPr id="9" name="Rechteck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el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de-DE" smtClean="0"/>
              <a:t>Titelmasterformat durch Klicken bearbeiten</a:t>
            </a:r>
            <a:endParaRPr kumimoji="0" lang="en-US"/>
          </a:p>
        </p:txBody>
      </p:sp>
      <p:sp>
        <p:nvSpPr>
          <p:cNvPr id="3" name="Untertitel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de-DE" smtClean="0"/>
              <a:t>Formatvorlage des Untertitelmasters durch Klicken bearbeiten</a:t>
            </a:r>
            <a:endParaRPr kumimoji="0" lang="en-US"/>
          </a:p>
        </p:txBody>
      </p:sp>
      <p:sp>
        <p:nvSpPr>
          <p:cNvPr id="4" name="Datumsplatzhalter 3"/>
          <p:cNvSpPr>
            <a:spLocks noGrp="1"/>
          </p:cNvSpPr>
          <p:nvPr>
            <p:ph type="dt" sz="half" idx="10"/>
          </p:nvPr>
        </p:nvSpPr>
        <p:spPr/>
        <p:txBody>
          <a:bodyPr/>
          <a:lstStyle/>
          <a:p>
            <a:fld id="{2A68BD6B-43F0-4E6C-B63D-41FB0CAA2FB0}" type="datetimeFigureOut">
              <a:rPr lang="de-DE" smtClean="0"/>
              <a:t>23.06.2010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90D5F1D6-A03B-4B7E-919A-36CF45284507}" type="slidenum">
              <a:rPr lang="de-DE" smtClean="0"/>
              <a:t>‹Nr.›</a:t>
            </a:fld>
            <a:endParaRPr lang="de-DE"/>
          </a:p>
        </p:txBody>
      </p:sp>
      <p:sp>
        <p:nvSpPr>
          <p:cNvPr id="10" name="Rechteck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extLst/>
          </a:lstStyle>
          <a:p>
            <a:r>
              <a:rPr kumimoji="0" lang="de-DE" smtClean="0"/>
              <a:t>Titelmasterformat durch Klicken bearbeiten</a:t>
            </a:r>
            <a:endParaRPr kumimoji="0" lang="en-US"/>
          </a:p>
        </p:txBody>
      </p:sp>
      <p:sp>
        <p:nvSpPr>
          <p:cNvPr id="3" name="Vertikaler Textplatzhalter 2"/>
          <p:cNvSpPr>
            <a:spLocks noGrp="1"/>
          </p:cNvSpPr>
          <p:nvPr>
            <p:ph type="body" orient="vert" idx="1"/>
          </p:nvPr>
        </p:nvSpPr>
        <p:spPr/>
        <p:txBody>
          <a:bodyPr vert="eaVert"/>
          <a:lstStyle>
            <a:extLst/>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p:txBody>
          <a:bodyPr/>
          <a:lstStyle/>
          <a:p>
            <a:fld id="{2A68BD6B-43F0-4E6C-B63D-41FB0CAA2FB0}" type="datetimeFigureOut">
              <a:rPr lang="de-DE" smtClean="0"/>
              <a:t>23.06.2010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90D5F1D6-A03B-4B7E-919A-36CF45284507}" type="slidenum">
              <a:rPr lang="de-DE" smtClean="0"/>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kaler Titel und Text">
    <p:spTree>
      <p:nvGrpSpPr>
        <p:cNvPr id="1" name=""/>
        <p:cNvGrpSpPr/>
        <p:nvPr/>
      </p:nvGrpSpPr>
      <p:grpSpPr>
        <a:xfrm>
          <a:off x="0" y="0"/>
          <a:ext cx="0" cy="0"/>
          <a:chOff x="0" y="0"/>
          <a:chExt cx="0" cy="0"/>
        </a:xfrm>
      </p:grpSpPr>
      <p:sp>
        <p:nvSpPr>
          <p:cNvPr id="9" name="Rechteck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hteck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kaler Titel 1"/>
          <p:cNvSpPr>
            <a:spLocks noGrp="1"/>
          </p:cNvSpPr>
          <p:nvPr>
            <p:ph type="title" orient="vert"/>
          </p:nvPr>
        </p:nvSpPr>
        <p:spPr>
          <a:xfrm>
            <a:off x="6781800" y="274640"/>
            <a:ext cx="1905000" cy="5851525"/>
          </a:xfrm>
        </p:spPr>
        <p:txBody>
          <a:bodyPr vert="eaVert"/>
          <a:lstStyle>
            <a:extLst/>
          </a:lstStyle>
          <a:p>
            <a:r>
              <a:rPr kumimoji="0" lang="de-DE" smtClean="0"/>
              <a:t>Titelmasterformat durch Klicken bearbeiten</a:t>
            </a:r>
            <a:endParaRPr kumimoji="0" lang="en-US"/>
          </a:p>
        </p:txBody>
      </p:sp>
      <p:sp>
        <p:nvSpPr>
          <p:cNvPr id="3" name="Vertikaler Textplatzhalter 2"/>
          <p:cNvSpPr>
            <a:spLocks noGrp="1"/>
          </p:cNvSpPr>
          <p:nvPr>
            <p:ph type="body" orient="vert" idx="1"/>
          </p:nvPr>
        </p:nvSpPr>
        <p:spPr>
          <a:xfrm>
            <a:off x="457200" y="304800"/>
            <a:ext cx="6019800" cy="5851525"/>
          </a:xfrm>
        </p:spPr>
        <p:txBody>
          <a:bodyPr vert="eaVert"/>
          <a:lstStyle>
            <a:extLst/>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p:txBody>
          <a:bodyPr/>
          <a:lstStyle/>
          <a:p>
            <a:fld id="{2A68BD6B-43F0-4E6C-B63D-41FB0CAA2FB0}" type="datetimeFigureOut">
              <a:rPr lang="de-DE" smtClean="0"/>
              <a:t>23.06.2010</a:t>
            </a:fld>
            <a:endParaRPr lang="de-DE"/>
          </a:p>
        </p:txBody>
      </p:sp>
      <p:sp>
        <p:nvSpPr>
          <p:cNvPr id="5" name="Fußzeilenplatzhalter 4"/>
          <p:cNvSpPr>
            <a:spLocks noGrp="1"/>
          </p:cNvSpPr>
          <p:nvPr>
            <p:ph type="ftr" sz="quarter" idx="11"/>
          </p:nvPr>
        </p:nvSpPr>
        <p:spPr>
          <a:xfrm>
            <a:off x="2640597" y="6377459"/>
            <a:ext cx="3836404" cy="365125"/>
          </a:xfrm>
        </p:spPr>
        <p:txBody>
          <a:bodyPr/>
          <a:lstStyle/>
          <a:p>
            <a:endParaRPr lang="de-DE"/>
          </a:p>
        </p:txBody>
      </p:sp>
      <p:sp>
        <p:nvSpPr>
          <p:cNvPr id="6" name="Foliennummernplatzhalter 5"/>
          <p:cNvSpPr>
            <a:spLocks noGrp="1"/>
          </p:cNvSpPr>
          <p:nvPr>
            <p:ph type="sldNum" sz="quarter" idx="12"/>
          </p:nvPr>
        </p:nvSpPr>
        <p:spPr/>
        <p:txBody>
          <a:bodyPr/>
          <a:lstStyle/>
          <a:p>
            <a:fld id="{90D5F1D6-A03B-4B7E-919A-36CF45284507}" type="slidenum">
              <a:rPr lang="de-DE" smtClean="0"/>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155448"/>
            <a:ext cx="8229600" cy="1252728"/>
          </a:xfrm>
        </p:spPr>
        <p:txBody>
          <a:bodyPr/>
          <a:lstStyle>
            <a:extLst/>
          </a:lstStyle>
          <a:p>
            <a:r>
              <a:rPr kumimoji="0" lang="de-DE" smtClean="0"/>
              <a:t>Titelmasterformat durch Klicken bearbeiten</a:t>
            </a:r>
            <a:endParaRPr kumimoji="0" lang="en-US"/>
          </a:p>
        </p:txBody>
      </p:sp>
      <p:sp>
        <p:nvSpPr>
          <p:cNvPr id="3" name="Inhaltsplatzhalter 2"/>
          <p:cNvSpPr>
            <a:spLocks noGrp="1"/>
          </p:cNvSpPr>
          <p:nvPr>
            <p:ph idx="1"/>
          </p:nvPr>
        </p:nvSpPr>
        <p:spPr/>
        <p:txBody>
          <a:bodyPr/>
          <a:lstStyle>
            <a:extLst/>
          </a:lstStyle>
          <a:p>
            <a:pPr lvl="0" eaLnBrk="1" latinLnBrk="0" hangingPunct="1"/>
            <a:r>
              <a:rPr lang="de-DE" dirty="0" smtClean="0"/>
              <a:t>Textmasterformat bearbeiten</a:t>
            </a:r>
          </a:p>
          <a:p>
            <a:pPr lvl="1" eaLnBrk="1" latinLnBrk="0" hangingPunct="1"/>
            <a:r>
              <a:rPr lang="de-DE" dirty="0" smtClean="0"/>
              <a:t>Zweite Ebene</a:t>
            </a:r>
          </a:p>
          <a:p>
            <a:pPr lvl="2" eaLnBrk="1" latinLnBrk="0" hangingPunct="1"/>
            <a:r>
              <a:rPr lang="de-DE" dirty="0" smtClean="0"/>
              <a:t>Dritte Ebene</a:t>
            </a:r>
          </a:p>
          <a:p>
            <a:pPr lvl="3" eaLnBrk="1" latinLnBrk="0" hangingPunct="1"/>
            <a:r>
              <a:rPr lang="de-DE" dirty="0" smtClean="0"/>
              <a:t>Vierte Ebene</a:t>
            </a:r>
          </a:p>
          <a:p>
            <a:pPr lvl="4" eaLnBrk="1" latinLnBrk="0" hangingPunct="1"/>
            <a:r>
              <a:rPr lang="de-DE" dirty="0" smtClean="0"/>
              <a:t>Fünfte Ebene</a:t>
            </a:r>
            <a:endParaRPr kumimoji="0" lang="en-US" dirty="0"/>
          </a:p>
        </p:txBody>
      </p:sp>
      <p:sp>
        <p:nvSpPr>
          <p:cNvPr id="4" name="Datumsplatzhalter 3"/>
          <p:cNvSpPr>
            <a:spLocks noGrp="1"/>
          </p:cNvSpPr>
          <p:nvPr>
            <p:ph type="dt" sz="half" idx="10"/>
          </p:nvPr>
        </p:nvSpPr>
        <p:spPr/>
        <p:txBody>
          <a:bodyPr/>
          <a:lstStyle/>
          <a:p>
            <a:fld id="{2A68BD6B-43F0-4E6C-B63D-41FB0CAA2FB0}" type="datetimeFigureOut">
              <a:rPr lang="de-DE" smtClean="0"/>
              <a:t>23.06.2010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90D5F1D6-A03B-4B7E-919A-36CF45284507}" type="slidenum">
              <a:rPr lang="de-DE" smtClean="0"/>
              <a:t>‹Nr.›</a:t>
            </a:fld>
            <a:endParaRPr lang="de-DE"/>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bschnitts-&#10;überschrift">
    <p:bg>
      <p:bgRef idx="1002">
        <a:schemeClr val="bg2"/>
      </p:bgRef>
    </p:bg>
    <p:spTree>
      <p:nvGrpSpPr>
        <p:cNvPr id="1" name=""/>
        <p:cNvGrpSpPr/>
        <p:nvPr/>
      </p:nvGrpSpPr>
      <p:grpSpPr>
        <a:xfrm>
          <a:off x="0" y="0"/>
          <a:ext cx="0" cy="0"/>
          <a:chOff x="0" y="0"/>
          <a:chExt cx="0" cy="0"/>
        </a:xfrm>
      </p:grpSpPr>
      <p:sp>
        <p:nvSpPr>
          <p:cNvPr id="9" name="Rechteck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hteck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el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de-DE" smtClean="0"/>
              <a:t>Titelmasterformat durch Klicken bearbeiten</a:t>
            </a:r>
            <a:endParaRPr kumimoji="0" lang="en-US"/>
          </a:p>
        </p:txBody>
      </p:sp>
      <p:sp>
        <p:nvSpPr>
          <p:cNvPr id="3" name="Textplatzhalt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de-DE" smtClean="0"/>
              <a:t>Textmasterformat bearbeiten</a:t>
            </a:r>
          </a:p>
        </p:txBody>
      </p:sp>
      <p:sp>
        <p:nvSpPr>
          <p:cNvPr id="4" name="Datumsplatzhalter 3"/>
          <p:cNvSpPr>
            <a:spLocks noGrp="1"/>
          </p:cNvSpPr>
          <p:nvPr>
            <p:ph type="dt" sz="half" idx="10"/>
          </p:nvPr>
        </p:nvSpPr>
        <p:spPr/>
        <p:txBody>
          <a:bodyPr/>
          <a:lstStyle/>
          <a:p>
            <a:fld id="{2A68BD6B-43F0-4E6C-B63D-41FB0CAA2FB0}" type="datetimeFigureOut">
              <a:rPr lang="de-DE" smtClean="0"/>
              <a:t>23.06.2010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90D5F1D6-A03B-4B7E-919A-36CF45284507}" type="slidenum">
              <a:rPr lang="de-DE" smtClean="0"/>
              <a:t>‹Nr.›</a:t>
            </a:fld>
            <a:endParaRPr lang="de-DE"/>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extLst/>
          </a:lstStyle>
          <a:p>
            <a:r>
              <a:rPr kumimoji="0" lang="de-DE" smtClean="0"/>
              <a:t>Titelmasterformat durch Klicken bearbeiten</a:t>
            </a:r>
            <a:endParaRPr kumimoji="0" lang="en-US"/>
          </a:p>
        </p:txBody>
      </p:sp>
      <p:sp>
        <p:nvSpPr>
          <p:cNvPr id="3" name="Inhaltsplatzhalt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Inhaltsplatzhalt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5" name="Datumsplatzhalter 4"/>
          <p:cNvSpPr>
            <a:spLocks noGrp="1"/>
          </p:cNvSpPr>
          <p:nvPr>
            <p:ph type="dt" sz="half" idx="10"/>
          </p:nvPr>
        </p:nvSpPr>
        <p:spPr/>
        <p:txBody>
          <a:bodyPr/>
          <a:lstStyle/>
          <a:p>
            <a:fld id="{2A68BD6B-43F0-4E6C-B63D-41FB0CAA2FB0}" type="datetimeFigureOut">
              <a:rPr lang="de-DE" smtClean="0"/>
              <a:t>23.06.2010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90D5F1D6-A03B-4B7E-919A-36CF45284507}" type="slidenum">
              <a:rPr lang="de-DE" smtClean="0"/>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extLst/>
          </a:lstStyle>
          <a:p>
            <a:r>
              <a:rPr kumimoji="0" lang="de-DE" smtClean="0"/>
              <a:t>Titelmasterformat durch Klicken bearbeiten</a:t>
            </a:r>
            <a:endParaRPr kumimoji="0" lang="en-US"/>
          </a:p>
        </p:txBody>
      </p:sp>
      <p:sp>
        <p:nvSpPr>
          <p:cNvPr id="3" name="Textplatzhalt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de-DE" smtClean="0"/>
              <a:t>Textmasterformat bearbeiten</a:t>
            </a:r>
          </a:p>
        </p:txBody>
      </p:sp>
      <p:sp>
        <p:nvSpPr>
          <p:cNvPr id="4" name="Inhaltsplatzhalt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5" name="Textplatzhalt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de-DE" smtClean="0"/>
              <a:t>Textmasterformat bearbeiten</a:t>
            </a:r>
          </a:p>
        </p:txBody>
      </p:sp>
      <p:sp>
        <p:nvSpPr>
          <p:cNvPr id="6" name="Inhaltsplatzhalt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7" name="Datumsplatzhalter 6"/>
          <p:cNvSpPr>
            <a:spLocks noGrp="1"/>
          </p:cNvSpPr>
          <p:nvPr>
            <p:ph type="dt" sz="half" idx="10"/>
          </p:nvPr>
        </p:nvSpPr>
        <p:spPr/>
        <p:txBody>
          <a:bodyPr/>
          <a:lstStyle/>
          <a:p>
            <a:fld id="{2A68BD6B-43F0-4E6C-B63D-41FB0CAA2FB0}" type="datetimeFigureOut">
              <a:rPr lang="de-DE" smtClean="0"/>
              <a:t>23.06.2010</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90D5F1D6-A03B-4B7E-919A-36CF45284507}" type="slidenum">
              <a:rPr lang="de-DE" smtClean="0"/>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extLst/>
          </a:lstStyle>
          <a:p>
            <a:r>
              <a:rPr kumimoji="0" lang="de-DE" smtClean="0"/>
              <a:t>Titelmasterformat durch Klicken bearbeiten</a:t>
            </a:r>
            <a:endParaRPr kumimoji="0" lang="en-US"/>
          </a:p>
        </p:txBody>
      </p:sp>
      <p:sp>
        <p:nvSpPr>
          <p:cNvPr id="3" name="Datumsplatzhalter 2"/>
          <p:cNvSpPr>
            <a:spLocks noGrp="1"/>
          </p:cNvSpPr>
          <p:nvPr>
            <p:ph type="dt" sz="half" idx="10"/>
          </p:nvPr>
        </p:nvSpPr>
        <p:spPr/>
        <p:txBody>
          <a:bodyPr/>
          <a:lstStyle/>
          <a:p>
            <a:fld id="{2A68BD6B-43F0-4E6C-B63D-41FB0CAA2FB0}" type="datetimeFigureOut">
              <a:rPr lang="de-DE" smtClean="0"/>
              <a:t>23.06.2010</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90D5F1D6-A03B-4B7E-919A-36CF45284507}" type="slidenum">
              <a:rPr lang="de-DE" smtClean="0"/>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2A68BD6B-43F0-4E6C-B63D-41FB0CAA2FB0}" type="datetimeFigureOut">
              <a:rPr lang="de-DE" smtClean="0"/>
              <a:t>23.06.2010</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90D5F1D6-A03B-4B7E-919A-36CF45284507}" type="slidenum">
              <a:rPr lang="de-DE" smtClean="0"/>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de-DE" smtClean="0"/>
              <a:t>Titelmasterformat durch Klicken bearbeiten</a:t>
            </a:r>
            <a:endParaRPr kumimoji="0" lang="en-US"/>
          </a:p>
        </p:txBody>
      </p:sp>
      <p:sp>
        <p:nvSpPr>
          <p:cNvPr id="3" name="Inhaltsplatzhalt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Textplatzhalt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de-DE" smtClean="0"/>
              <a:t>Textmasterformat bearbeiten</a:t>
            </a:r>
          </a:p>
        </p:txBody>
      </p:sp>
      <p:sp>
        <p:nvSpPr>
          <p:cNvPr id="5" name="Datumsplatzhalter 4"/>
          <p:cNvSpPr>
            <a:spLocks noGrp="1"/>
          </p:cNvSpPr>
          <p:nvPr>
            <p:ph type="dt" sz="half" idx="10"/>
          </p:nvPr>
        </p:nvSpPr>
        <p:spPr/>
        <p:txBody>
          <a:bodyPr/>
          <a:lstStyle/>
          <a:p>
            <a:fld id="{2A68BD6B-43F0-4E6C-B63D-41FB0CAA2FB0}" type="datetimeFigureOut">
              <a:rPr lang="de-DE" smtClean="0"/>
              <a:t>23.06.2010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90D5F1D6-A03B-4B7E-919A-36CF45284507}" type="slidenum">
              <a:rPr lang="de-DE" smtClean="0"/>
              <a:t>‹Nr.›</a:t>
            </a:fld>
            <a:endParaRPr lang="de-DE"/>
          </a:p>
        </p:txBody>
      </p:sp>
      <p:sp>
        <p:nvSpPr>
          <p:cNvPr id="12" name="Rechteck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hteck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de-DE" smtClean="0"/>
              <a:t>Titelmasterformat durch Klicken bearbeiten</a:t>
            </a:r>
            <a:endParaRPr kumimoji="0" lang="en-US"/>
          </a:p>
        </p:txBody>
      </p:sp>
      <p:sp>
        <p:nvSpPr>
          <p:cNvPr id="3" name="Bildplatzhalt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de-DE" smtClean="0"/>
              <a:t>Bild durch Klicken auf Symbol hinzufügen</a:t>
            </a:r>
            <a:endParaRPr kumimoji="0" lang="en-US" dirty="0"/>
          </a:p>
        </p:txBody>
      </p:sp>
      <p:sp>
        <p:nvSpPr>
          <p:cNvPr id="4" name="Textplatzhalt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de-DE" smtClean="0"/>
              <a:t>Textmasterformat bearbeiten</a:t>
            </a:r>
          </a:p>
        </p:txBody>
      </p:sp>
      <p:sp>
        <p:nvSpPr>
          <p:cNvPr id="5" name="Datumsplatzhalter 4"/>
          <p:cNvSpPr>
            <a:spLocks noGrp="1"/>
          </p:cNvSpPr>
          <p:nvPr>
            <p:ph type="dt" sz="half" idx="10"/>
          </p:nvPr>
        </p:nvSpPr>
        <p:spPr>
          <a:xfrm>
            <a:off x="164592" y="1170432"/>
            <a:ext cx="2523744" cy="201168"/>
          </a:xfrm>
        </p:spPr>
        <p:txBody>
          <a:bodyPr/>
          <a:lstStyle/>
          <a:p>
            <a:fld id="{2A68BD6B-43F0-4E6C-B63D-41FB0CAA2FB0}" type="datetimeFigureOut">
              <a:rPr lang="de-DE" smtClean="0"/>
              <a:t>23.06.2010</a:t>
            </a:fld>
            <a:endParaRPr lang="de-DE"/>
          </a:p>
        </p:txBody>
      </p:sp>
      <p:sp>
        <p:nvSpPr>
          <p:cNvPr id="11" name="Rechteck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hteck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ußzeilenplatzhalt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de-DE"/>
          </a:p>
        </p:txBody>
      </p:sp>
      <p:sp>
        <p:nvSpPr>
          <p:cNvPr id="7" name="Foliennummernplatzhalter 6"/>
          <p:cNvSpPr>
            <a:spLocks noGrp="1"/>
          </p:cNvSpPr>
          <p:nvPr>
            <p:ph type="sldNum" sz="quarter" idx="12"/>
          </p:nvPr>
        </p:nvSpPr>
        <p:spPr>
          <a:xfrm>
            <a:off x="8339328" y="1170432"/>
            <a:ext cx="733864" cy="201168"/>
          </a:xfrm>
        </p:spPr>
        <p:txBody>
          <a:bodyPr/>
          <a:lstStyle/>
          <a:p>
            <a:fld id="{90D5F1D6-A03B-4B7E-919A-36CF45284507}" type="slidenum">
              <a:rPr lang="de-DE" smtClean="0"/>
              <a:t>‹Nr.›</a:t>
            </a:fld>
            <a:endParaRPr lang="de-DE"/>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hteck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hteck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elplatzhalt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de-DE" smtClean="0"/>
              <a:t>Titelmasterformat durch Klicken bearbeiten</a:t>
            </a:r>
            <a:endParaRPr kumimoji="0" lang="en-US"/>
          </a:p>
        </p:txBody>
      </p:sp>
      <p:sp>
        <p:nvSpPr>
          <p:cNvPr id="3" name="Textplatzhalt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de-DE" dirty="0" smtClean="0"/>
              <a:t>Textmasterformat bearbeiten</a:t>
            </a:r>
          </a:p>
          <a:p>
            <a:pPr lvl="1" eaLnBrk="1" latinLnBrk="0" hangingPunct="1"/>
            <a:r>
              <a:rPr kumimoji="0" lang="de-DE" dirty="0" smtClean="0"/>
              <a:t>Zweite Ebene</a:t>
            </a:r>
          </a:p>
          <a:p>
            <a:pPr lvl="2" eaLnBrk="1" latinLnBrk="0" hangingPunct="1"/>
            <a:r>
              <a:rPr kumimoji="0" lang="de-DE" dirty="0" smtClean="0"/>
              <a:t>Dritte Ebene</a:t>
            </a:r>
          </a:p>
          <a:p>
            <a:pPr lvl="3" eaLnBrk="1" latinLnBrk="0" hangingPunct="1"/>
            <a:r>
              <a:rPr kumimoji="0" lang="de-DE" dirty="0" smtClean="0"/>
              <a:t>Vierte Ebene</a:t>
            </a:r>
          </a:p>
          <a:p>
            <a:pPr lvl="4" eaLnBrk="1" latinLnBrk="0" hangingPunct="1"/>
            <a:r>
              <a:rPr kumimoji="0" lang="de-DE" dirty="0" smtClean="0"/>
              <a:t>Fünfte Ebene</a:t>
            </a:r>
            <a:endParaRPr kumimoji="0" lang="en-US" dirty="0"/>
          </a:p>
        </p:txBody>
      </p:sp>
      <p:sp>
        <p:nvSpPr>
          <p:cNvPr id="4" name="Datumsplatzhalt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2A68BD6B-43F0-4E6C-B63D-41FB0CAA2FB0}" type="datetimeFigureOut">
              <a:rPr lang="de-DE" smtClean="0"/>
              <a:t>23.06.2010</a:t>
            </a:fld>
            <a:endParaRPr lang="de-DE"/>
          </a:p>
        </p:txBody>
      </p:sp>
      <p:sp>
        <p:nvSpPr>
          <p:cNvPr id="5" name="Fußzeilenplatzhalter 4"/>
          <p:cNvSpPr>
            <a:spLocks noGrp="1"/>
          </p:cNvSpPr>
          <p:nvPr>
            <p:ph type="ftr" sz="quarter" idx="3"/>
          </p:nvPr>
        </p:nvSpPr>
        <p:spPr>
          <a:xfrm>
            <a:off x="2640597" y="6476999"/>
            <a:ext cx="5243771"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de-DE" dirty="0"/>
          </a:p>
        </p:txBody>
      </p:sp>
      <p:sp>
        <p:nvSpPr>
          <p:cNvPr id="6" name="Foliennummernplatzhalter 5"/>
          <p:cNvSpPr>
            <a:spLocks noGrp="1"/>
          </p:cNvSpPr>
          <p:nvPr>
            <p:ph type="sldNum" sz="quarter" idx="4"/>
          </p:nvPr>
        </p:nvSpPr>
        <p:spPr>
          <a:xfrm>
            <a:off x="7956376" y="6482144"/>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90D5F1D6-A03B-4B7E-919A-36CF45284507}" type="slidenum">
              <a:rPr lang="de-DE" smtClean="0"/>
              <a:t>‹Nr.›</a:t>
            </a:fld>
            <a:endParaRPr lang="de-DE" dirty="0"/>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iming>
    <p:tnLst>
      <p:par>
        <p:cTn id="1" dur="indefinite" restart="never" nodeType="tmRoot"/>
      </p:par>
    </p:tnLst>
  </p:timing>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mailto:abraesen@bruke.de" TargetMode="External"/><Relationship Id="rId2" Type="http://schemas.openxmlformats.org/officeDocument/2006/relationships/hyperlink" Target="mailto:am@bluehands.de" TargetMode="External"/><Relationship Id="rId1" Type="http://schemas.openxmlformats.org/officeDocument/2006/relationships/slideLayout" Target="../slideLayouts/slideLayout2.xml"/><Relationship Id="rId6" Type="http://schemas.openxmlformats.org/officeDocument/2006/relationships/image" Target="../media/image2.gif"/><Relationship Id="rId5" Type="http://schemas.openxmlformats.org/officeDocument/2006/relationships/image" Target="../media/image7.png"/><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3" Type="http://schemas.openxmlformats.org/officeDocument/2006/relationships/hyperlink" Target="http://msdn.microsoft.com/de-de/windowsserver/ee695849(en-us).aspx" TargetMode="External"/><Relationship Id="rId2" Type="http://schemas.openxmlformats.org/officeDocument/2006/relationships/hyperlink" Target="http://msdn.microsoft.com/en-us/netframework/aa663328.aspx" TargetMode="External"/><Relationship Id="rId1" Type="http://schemas.openxmlformats.org/officeDocument/2006/relationships/slideLayout" Target="../slideLayouts/slideLayout2.xml"/><Relationship Id="rId4" Type="http://schemas.openxmlformats.org/officeDocument/2006/relationships/hyperlink" Target="http://msdn.microsoft.com/en-us/library/dd851337.asp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55576" y="476672"/>
            <a:ext cx="7632848" cy="1975104"/>
          </a:xfrm>
        </p:spPr>
        <p:txBody>
          <a:bodyPr/>
          <a:lstStyle/>
          <a:p>
            <a:r>
              <a:rPr lang="de-DE" dirty="0" smtClean="0">
                <a:effectLst/>
              </a:rPr>
              <a:t>.NET Workflow </a:t>
            </a:r>
            <a:r>
              <a:rPr lang="de-DE" dirty="0" err="1" smtClean="0">
                <a:effectLst/>
              </a:rPr>
              <a:t>Foundation</a:t>
            </a:r>
            <a:endParaRPr lang="de-DE" dirty="0"/>
          </a:p>
        </p:txBody>
      </p:sp>
      <p:sp>
        <p:nvSpPr>
          <p:cNvPr id="3" name="Untertitel 2"/>
          <p:cNvSpPr>
            <a:spLocks noGrp="1"/>
          </p:cNvSpPr>
          <p:nvPr>
            <p:ph type="subTitle" idx="1"/>
          </p:nvPr>
        </p:nvSpPr>
        <p:spPr>
          <a:xfrm>
            <a:off x="755576" y="-99392"/>
            <a:ext cx="7772400" cy="1508760"/>
          </a:xfrm>
        </p:spPr>
        <p:txBody>
          <a:bodyPr/>
          <a:lstStyle/>
          <a:p>
            <a:r>
              <a:rPr lang="de-DE" dirty="0" smtClean="0"/>
              <a:t>Die </a:t>
            </a:r>
            <a:r>
              <a:rPr lang="de-DE" dirty="0"/>
              <a:t>verkannte Technologieperle</a:t>
            </a:r>
          </a:p>
        </p:txBody>
      </p:sp>
      <p:sp>
        <p:nvSpPr>
          <p:cNvPr id="4" name="Untertitel 2"/>
          <p:cNvSpPr txBox="1">
            <a:spLocks/>
          </p:cNvSpPr>
          <p:nvPr/>
        </p:nvSpPr>
        <p:spPr>
          <a:xfrm>
            <a:off x="827584" y="5661248"/>
            <a:ext cx="2808312" cy="572656"/>
          </a:xfrm>
          <a:prstGeom prst="rect">
            <a:avLst/>
          </a:prstGeom>
        </p:spPr>
        <p:txBody>
          <a:bodyPr vert="horz" lIns="118872" tIns="0" rIns="45720" bIns="0" rtlCol="0" anchor="b">
            <a:normAutofit lnSpcReduction="10000"/>
          </a:bodyPr>
          <a:lstStyle>
            <a:lvl1pPr marL="0" indent="0" algn="l" rtl="0" eaLnBrk="1" latinLnBrk="0" hangingPunct="1">
              <a:spcBef>
                <a:spcPts val="0"/>
              </a:spcBef>
              <a:buClr>
                <a:schemeClr val="accent1"/>
              </a:buClr>
              <a:buSzPct val="80000"/>
              <a:buFont typeface="Wingdings 2"/>
              <a:buNone/>
              <a:defRPr kumimoji="0" sz="2000" kern="1200">
                <a:solidFill>
                  <a:srgbClr val="FFFFFF"/>
                </a:solidFill>
                <a:latin typeface="+mn-lt"/>
                <a:ea typeface="+mn-ea"/>
                <a:cs typeface="+mn-cs"/>
              </a:defRPr>
            </a:lvl1pPr>
            <a:lvl2pPr marL="457200" indent="0" algn="ctr" rtl="0" eaLnBrk="1" latinLnBrk="0" hangingPunct="1">
              <a:spcBef>
                <a:spcPct val="20000"/>
              </a:spcBef>
              <a:buClr>
                <a:schemeClr val="accent2"/>
              </a:buClr>
              <a:buSzPct val="90000"/>
              <a:buFont typeface="Wingdings"/>
              <a:buNone/>
              <a:defRPr kumimoji="0" sz="2800" kern="1200">
                <a:solidFill>
                  <a:schemeClr val="tx1">
                    <a:tint val="75000"/>
                  </a:schemeClr>
                </a:solidFill>
                <a:latin typeface="+mn-lt"/>
                <a:ea typeface="+mn-ea"/>
                <a:cs typeface="+mn-cs"/>
              </a:defRPr>
            </a:lvl2pPr>
            <a:lvl3pPr marL="914400" indent="0" algn="ctr" rtl="0" eaLnBrk="1" latinLnBrk="0" hangingPunct="1">
              <a:spcBef>
                <a:spcPct val="20000"/>
              </a:spcBef>
              <a:buClr>
                <a:schemeClr val="accent3"/>
              </a:buClr>
              <a:buFont typeface="Arial"/>
              <a:buNone/>
              <a:defRPr kumimoji="0" sz="2400" kern="1200">
                <a:solidFill>
                  <a:schemeClr val="tx1">
                    <a:tint val="75000"/>
                  </a:schemeClr>
                </a:solidFill>
                <a:latin typeface="+mn-lt"/>
                <a:ea typeface="+mn-ea"/>
                <a:cs typeface="+mn-cs"/>
              </a:defRPr>
            </a:lvl3pPr>
            <a:lvl4pPr marL="1371600" indent="0" algn="ctr" rtl="0" eaLnBrk="1" latinLnBrk="0" hangingPunct="1">
              <a:spcBef>
                <a:spcPct val="20000"/>
              </a:spcBef>
              <a:buClr>
                <a:schemeClr val="accent4"/>
              </a:buClr>
              <a:buFont typeface="Arial"/>
              <a:buNone/>
              <a:defRPr kumimoji="0" sz="2000" kern="1200">
                <a:solidFill>
                  <a:schemeClr val="tx1">
                    <a:tint val="75000"/>
                  </a:schemeClr>
                </a:solidFill>
                <a:latin typeface="+mn-lt"/>
                <a:ea typeface="+mn-ea"/>
                <a:cs typeface="+mn-cs"/>
              </a:defRPr>
            </a:lvl4pPr>
            <a:lvl5pPr marL="1828800" indent="0" algn="ctr" rtl="0" eaLnBrk="1" latinLnBrk="0" hangingPunct="1">
              <a:spcBef>
                <a:spcPct val="20000"/>
              </a:spcBef>
              <a:buClr>
                <a:schemeClr val="accent5"/>
              </a:buClr>
              <a:buFont typeface="Wingdings 3"/>
              <a:buNone/>
              <a:defRPr kumimoji="0" lang="en-US" sz="2000" kern="1200">
                <a:solidFill>
                  <a:schemeClr val="tx1">
                    <a:tint val="75000"/>
                  </a:schemeClr>
                </a:solidFill>
                <a:latin typeface="+mn-lt"/>
                <a:ea typeface="+mn-ea"/>
                <a:cs typeface="+mn-cs"/>
              </a:defRPr>
            </a:lvl5pPr>
            <a:lvl6pPr marL="2286000" indent="0" algn="ctr" rtl="0" eaLnBrk="1" latinLnBrk="0" hangingPunct="1">
              <a:spcBef>
                <a:spcPct val="20000"/>
              </a:spcBef>
              <a:buClr>
                <a:schemeClr val="accent6"/>
              </a:buClr>
              <a:buSzPct val="100000"/>
              <a:buFont typeface="Wingdings 2"/>
              <a:buNone/>
              <a:defRPr kumimoji="0" sz="2000" kern="1200">
                <a:solidFill>
                  <a:schemeClr val="tx1">
                    <a:tint val="75000"/>
                  </a:schemeClr>
                </a:solidFill>
                <a:latin typeface="+mn-lt"/>
                <a:ea typeface="+mn-ea"/>
                <a:cs typeface="+mn-cs"/>
              </a:defRPr>
            </a:lvl6pPr>
            <a:lvl7pPr marL="2743200" indent="0" algn="ctr" rtl="0" eaLnBrk="1" latinLnBrk="0" hangingPunct="1">
              <a:spcBef>
                <a:spcPct val="20000"/>
              </a:spcBef>
              <a:buClr>
                <a:schemeClr val="accent1"/>
              </a:buClr>
              <a:buSzPct val="100000"/>
              <a:buFont typeface="Wingdings 2"/>
              <a:buNone/>
              <a:defRPr kumimoji="0" sz="1800" kern="1200">
                <a:solidFill>
                  <a:schemeClr val="tx1">
                    <a:tint val="75000"/>
                  </a:schemeClr>
                </a:solidFill>
                <a:latin typeface="+mn-lt"/>
                <a:ea typeface="+mn-ea"/>
                <a:cs typeface="+mn-cs"/>
              </a:defRPr>
            </a:lvl7pPr>
            <a:lvl8pPr marL="3200400" indent="0" algn="ctr" rtl="0" eaLnBrk="1" latinLnBrk="0" hangingPunct="1">
              <a:spcBef>
                <a:spcPct val="20000"/>
              </a:spcBef>
              <a:buClr>
                <a:schemeClr val="accent2"/>
              </a:buClr>
              <a:buFont typeface="Wingdings 2" pitchFamily="18" charset="2"/>
              <a:buNone/>
              <a:defRPr kumimoji="0" sz="1800" kern="1200">
                <a:solidFill>
                  <a:schemeClr val="tx1">
                    <a:tint val="75000"/>
                  </a:schemeClr>
                </a:solidFill>
                <a:latin typeface="+mn-lt"/>
                <a:ea typeface="+mn-ea"/>
                <a:cs typeface="+mn-cs"/>
              </a:defRPr>
            </a:lvl8pPr>
            <a:lvl9pPr marL="3657600" indent="0" algn="ctr" rtl="0" eaLnBrk="1" latinLnBrk="0" hangingPunct="1">
              <a:spcBef>
                <a:spcPct val="20000"/>
              </a:spcBef>
              <a:buClr>
                <a:schemeClr val="accent3"/>
              </a:buClr>
              <a:buFont typeface="Wingdings 2" pitchFamily="18" charset="2"/>
              <a:buNone/>
              <a:defRPr kumimoji="0" sz="1800" kern="1200" baseline="0">
                <a:solidFill>
                  <a:schemeClr val="tx1">
                    <a:tint val="75000"/>
                  </a:schemeClr>
                </a:solidFill>
                <a:latin typeface="+mn-lt"/>
                <a:ea typeface="+mn-ea"/>
                <a:cs typeface="+mn-cs"/>
              </a:defRPr>
            </a:lvl9pPr>
            <a:extLst/>
          </a:lstStyle>
          <a:p>
            <a:r>
              <a:rPr lang="de-DE" dirty="0" smtClean="0"/>
              <a:t>Aydin Mir Mohammadi</a:t>
            </a:r>
          </a:p>
          <a:p>
            <a:r>
              <a:rPr lang="de-DE" dirty="0" smtClean="0"/>
              <a:t>Andreas </a:t>
            </a:r>
            <a:r>
              <a:rPr lang="de-DE" dirty="0" err="1" smtClean="0"/>
              <a:t>Bräsen</a:t>
            </a:r>
            <a:endParaRPr lang="de-DE" dirty="0"/>
          </a:p>
        </p:txBody>
      </p:sp>
      <p:pic>
        <p:nvPicPr>
          <p:cNvPr id="6146" name="Picture 2" descr=".NET UserGroup Karlsruh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6" y="5661248"/>
            <a:ext cx="2286000" cy="704851"/>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p:cNvSpPr txBox="1"/>
          <p:nvPr/>
        </p:nvSpPr>
        <p:spPr>
          <a:xfrm>
            <a:off x="5979103" y="6366099"/>
            <a:ext cx="2640146" cy="369332"/>
          </a:xfrm>
          <a:prstGeom prst="rect">
            <a:avLst/>
          </a:prstGeom>
          <a:noFill/>
        </p:spPr>
        <p:txBody>
          <a:bodyPr wrap="none" rtlCol="0">
            <a:spAutoFit/>
          </a:bodyPr>
          <a:lstStyle/>
          <a:p>
            <a:r>
              <a:rPr lang="de-DE" dirty="0"/>
              <a:t>http://www.dotnet-ka.de/</a:t>
            </a:r>
          </a:p>
        </p:txBody>
      </p:sp>
    </p:spTree>
    <p:extLst>
      <p:ext uri="{BB962C8B-B14F-4D97-AF65-F5344CB8AC3E}">
        <p14:creationId xmlns:p14="http://schemas.microsoft.com/office/powerpoint/2010/main" val="31646321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Prozess Entscheidungen </a:t>
            </a:r>
            <a:r>
              <a:rPr lang="de-DE" sz="3600" dirty="0" smtClean="0"/>
              <a:t>(</a:t>
            </a:r>
            <a:r>
              <a:rPr lang="de-DE" sz="3600" dirty="0" err="1" smtClean="0"/>
              <a:t>Expressions</a:t>
            </a:r>
            <a:r>
              <a:rPr lang="de-DE" sz="3600" dirty="0" smtClean="0"/>
              <a:t>)</a:t>
            </a:r>
            <a:endParaRPr lang="de-DE"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9774" y="2204864"/>
            <a:ext cx="6905625" cy="3952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76471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Features</a:t>
            </a:r>
            <a:endParaRPr lang="de-DE" dirty="0"/>
          </a:p>
        </p:txBody>
      </p:sp>
      <p:sp>
        <p:nvSpPr>
          <p:cNvPr id="3" name="Inhaltsplatzhalter 2"/>
          <p:cNvSpPr>
            <a:spLocks noGrp="1"/>
          </p:cNvSpPr>
          <p:nvPr>
            <p:ph idx="1"/>
          </p:nvPr>
        </p:nvSpPr>
        <p:spPr/>
        <p:txBody>
          <a:bodyPr>
            <a:normAutofit fontScale="92500" lnSpcReduction="10000"/>
          </a:bodyPr>
          <a:lstStyle/>
          <a:p>
            <a:r>
              <a:rPr lang="de-DE" sz="2800" dirty="0" smtClean="0"/>
              <a:t>Tracking</a:t>
            </a:r>
          </a:p>
          <a:p>
            <a:pPr lvl="1"/>
            <a:r>
              <a:rPr lang="de-DE" sz="2400" dirty="0" smtClean="0"/>
              <a:t>Messpunkte</a:t>
            </a:r>
          </a:p>
          <a:p>
            <a:r>
              <a:rPr lang="de-DE" sz="2800" dirty="0" smtClean="0"/>
              <a:t>Visualisierung</a:t>
            </a:r>
          </a:p>
          <a:p>
            <a:pPr lvl="1"/>
            <a:r>
              <a:rPr lang="de-DE" sz="2400" dirty="0" smtClean="0"/>
              <a:t>Wo befindet sich der jeweilige Prozess</a:t>
            </a:r>
          </a:p>
          <a:p>
            <a:r>
              <a:rPr lang="de-DE" sz="2800" dirty="0" smtClean="0"/>
              <a:t>Unterstützung langlaufende Prozesse</a:t>
            </a:r>
          </a:p>
          <a:p>
            <a:pPr lvl="1"/>
            <a:r>
              <a:rPr lang="de-DE" sz="2400" dirty="0" smtClean="0"/>
              <a:t>Speicherung des Prozesses </a:t>
            </a:r>
          </a:p>
          <a:p>
            <a:pPr lvl="1"/>
            <a:r>
              <a:rPr lang="de-DE" sz="2400" dirty="0" smtClean="0"/>
              <a:t>Reaktivierung an dem Punkt, an dem der Prozess gespeichert wurde</a:t>
            </a:r>
          </a:p>
          <a:p>
            <a:r>
              <a:rPr lang="de-DE" sz="2800" dirty="0" smtClean="0"/>
              <a:t>Designer </a:t>
            </a:r>
            <a:r>
              <a:rPr lang="de-DE" sz="2800" dirty="0" err="1" smtClean="0"/>
              <a:t>Rehosting</a:t>
            </a:r>
            <a:endParaRPr lang="de-DE" sz="2800" dirty="0" smtClean="0"/>
          </a:p>
          <a:p>
            <a:r>
              <a:rPr lang="de-DE" sz="2800" dirty="0" smtClean="0"/>
              <a:t>Regel </a:t>
            </a:r>
            <a:r>
              <a:rPr lang="de-DE" sz="2800" dirty="0"/>
              <a:t>Editor mit </a:t>
            </a:r>
            <a:r>
              <a:rPr lang="de-DE" sz="2800" dirty="0" err="1" smtClean="0"/>
              <a:t>Intellisense</a:t>
            </a:r>
            <a:endParaRPr lang="de-DE" sz="2800" dirty="0" smtClean="0"/>
          </a:p>
          <a:p>
            <a:r>
              <a:rPr lang="de-DE" sz="2800" dirty="0" err="1" smtClean="0"/>
              <a:t>Expressions</a:t>
            </a:r>
            <a:endParaRPr lang="de-DE" sz="2800" dirty="0" smtClean="0"/>
          </a:p>
          <a:p>
            <a:r>
              <a:rPr lang="de-DE" sz="2800" dirty="0" smtClean="0"/>
              <a:t>Debuggen </a:t>
            </a:r>
            <a:r>
              <a:rPr lang="de-DE" sz="2800" dirty="0"/>
              <a:t>von </a:t>
            </a:r>
            <a:r>
              <a:rPr lang="de-DE" sz="2800" dirty="0" smtClean="0"/>
              <a:t>Workflows</a:t>
            </a:r>
            <a:r>
              <a:rPr lang="de-DE" sz="2400" dirty="0"/>
              <a:t> </a:t>
            </a:r>
            <a:r>
              <a:rPr lang="de-DE" sz="2400" dirty="0" smtClean="0"/>
              <a:t>in VS</a:t>
            </a:r>
            <a:endParaRPr lang="de-DE" sz="2800" dirty="0" smtClean="0"/>
          </a:p>
        </p:txBody>
      </p:sp>
    </p:spTree>
    <p:extLst>
      <p:ext uri="{BB962C8B-B14F-4D97-AF65-F5344CB8AC3E}">
        <p14:creationId xmlns:p14="http://schemas.microsoft.com/office/powerpoint/2010/main" val="39933601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Warum war bis jetzt WF eine wenig eingesetzte Technologie ?</a:t>
            </a:r>
            <a:endParaRPr lang="de-DE" dirty="0"/>
          </a:p>
        </p:txBody>
      </p:sp>
      <p:sp>
        <p:nvSpPr>
          <p:cNvPr id="3" name="Inhaltsplatzhalter 2"/>
          <p:cNvSpPr>
            <a:spLocks noGrp="1"/>
          </p:cNvSpPr>
          <p:nvPr>
            <p:ph idx="1"/>
          </p:nvPr>
        </p:nvSpPr>
        <p:spPr/>
        <p:txBody>
          <a:bodyPr>
            <a:normAutofit fontScale="92500" lnSpcReduction="20000"/>
          </a:bodyPr>
          <a:lstStyle/>
          <a:p>
            <a:r>
              <a:rPr lang="de-DE" sz="3600" dirty="0" smtClean="0"/>
              <a:t>Ein Paradigmen-Wechsel </a:t>
            </a:r>
          </a:p>
          <a:p>
            <a:pPr lvl="1"/>
            <a:r>
              <a:rPr lang="de-DE" sz="3200" dirty="0" smtClean="0"/>
              <a:t>„Es ist eine Revolution…“</a:t>
            </a:r>
          </a:p>
          <a:p>
            <a:pPr lvl="1"/>
            <a:r>
              <a:rPr lang="de-DE" sz="3200" dirty="0" smtClean="0"/>
              <a:t>5 Jahre</a:t>
            </a:r>
          </a:p>
          <a:p>
            <a:r>
              <a:rPr lang="de-DE" sz="3600" dirty="0"/>
              <a:t>WF 3.x</a:t>
            </a:r>
          </a:p>
          <a:p>
            <a:pPr lvl="1"/>
            <a:r>
              <a:rPr lang="de-DE" sz="3200" dirty="0" smtClean="0"/>
              <a:t>Langsam bei der Persistenz</a:t>
            </a:r>
            <a:endParaRPr lang="de-DE" sz="3200" dirty="0"/>
          </a:p>
          <a:p>
            <a:pPr lvl="1"/>
            <a:r>
              <a:rPr lang="de-DE" sz="3200" dirty="0" smtClean="0"/>
              <a:t>Hohe Einstiegshürde – Es war einfach Neu</a:t>
            </a:r>
            <a:endParaRPr lang="de-DE" sz="3200" dirty="0"/>
          </a:p>
          <a:p>
            <a:r>
              <a:rPr lang="de-DE" sz="3600" dirty="0"/>
              <a:t>WF 4.x</a:t>
            </a:r>
          </a:p>
          <a:p>
            <a:pPr lvl="1"/>
            <a:r>
              <a:rPr lang="de-DE" sz="3200" dirty="0"/>
              <a:t>10 bis 100 mal schneller</a:t>
            </a:r>
          </a:p>
          <a:p>
            <a:pPr lvl="1"/>
            <a:r>
              <a:rPr lang="de-DE" sz="3200" dirty="0" smtClean="0"/>
              <a:t>Besserer Einstieg </a:t>
            </a:r>
          </a:p>
          <a:p>
            <a:pPr lvl="1"/>
            <a:r>
              <a:rPr lang="de-DE" dirty="0" smtClean="0"/>
              <a:t>Windows Server </a:t>
            </a:r>
            <a:r>
              <a:rPr lang="de-DE" dirty="0" err="1" smtClean="0"/>
              <a:t>AppFabric</a:t>
            </a:r>
            <a:endParaRPr lang="de-DE" dirty="0" smtClean="0"/>
          </a:p>
          <a:p>
            <a:pPr marL="118872" indent="0">
              <a:buNone/>
            </a:pPr>
            <a:endParaRPr lang="de-DE" dirty="0" smtClean="0"/>
          </a:p>
          <a:p>
            <a:endParaRPr lang="de-DE" dirty="0"/>
          </a:p>
        </p:txBody>
      </p:sp>
    </p:spTree>
    <p:extLst>
      <p:ext uri="{BB962C8B-B14F-4D97-AF65-F5344CB8AC3E}">
        <p14:creationId xmlns:p14="http://schemas.microsoft.com/office/powerpoint/2010/main" val="20792796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Was noch besser werden sollte…</a:t>
            </a:r>
            <a:endParaRPr lang="de-DE" dirty="0"/>
          </a:p>
        </p:txBody>
      </p:sp>
      <p:sp>
        <p:nvSpPr>
          <p:cNvPr id="3" name="Inhaltsplatzhalter 2"/>
          <p:cNvSpPr>
            <a:spLocks noGrp="1"/>
          </p:cNvSpPr>
          <p:nvPr>
            <p:ph idx="1"/>
          </p:nvPr>
        </p:nvSpPr>
        <p:spPr/>
        <p:txBody>
          <a:bodyPr/>
          <a:lstStyle/>
          <a:p>
            <a:r>
              <a:rPr lang="de-DE" dirty="0" smtClean="0"/>
              <a:t>Workflow Designer in Visual Studio</a:t>
            </a:r>
          </a:p>
          <a:p>
            <a:pPr lvl="1"/>
            <a:r>
              <a:rPr lang="de-DE" dirty="0" smtClean="0"/>
              <a:t>Visio ist auch nicht besser ;o)</a:t>
            </a:r>
          </a:p>
          <a:p>
            <a:r>
              <a:rPr lang="de-DE" dirty="0" smtClean="0"/>
              <a:t>Workflow Designer in </a:t>
            </a:r>
            <a:r>
              <a:rPr lang="de-DE" dirty="0" err="1" smtClean="0"/>
              <a:t>Rehosting</a:t>
            </a:r>
            <a:endParaRPr lang="de-DE" dirty="0" smtClean="0"/>
          </a:p>
          <a:p>
            <a:pPr lvl="1"/>
            <a:r>
              <a:rPr lang="de-DE" dirty="0" smtClean="0"/>
              <a:t>Noch Unrund</a:t>
            </a:r>
          </a:p>
          <a:p>
            <a:r>
              <a:rPr lang="de-DE" dirty="0" err="1" smtClean="0"/>
              <a:t>Expressions</a:t>
            </a:r>
            <a:r>
              <a:rPr lang="de-DE" dirty="0" smtClean="0"/>
              <a:t> und Rules </a:t>
            </a:r>
          </a:p>
          <a:p>
            <a:pPr lvl="1"/>
            <a:r>
              <a:rPr lang="de-DE" dirty="0" smtClean="0"/>
              <a:t>C# oder VB.NET</a:t>
            </a:r>
          </a:p>
          <a:p>
            <a:endParaRPr lang="de-DE" dirty="0"/>
          </a:p>
        </p:txBody>
      </p:sp>
    </p:spTree>
    <p:extLst>
      <p:ext uri="{BB962C8B-B14F-4D97-AF65-F5344CB8AC3E}">
        <p14:creationId xmlns:p14="http://schemas.microsoft.com/office/powerpoint/2010/main" val="24679849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Fazit</a:t>
            </a:r>
            <a:endParaRPr lang="de-DE" dirty="0"/>
          </a:p>
        </p:txBody>
      </p:sp>
      <p:sp>
        <p:nvSpPr>
          <p:cNvPr id="3" name="Inhaltsplatzhalter 2"/>
          <p:cNvSpPr>
            <a:spLocks noGrp="1"/>
          </p:cNvSpPr>
          <p:nvPr>
            <p:ph idx="1"/>
          </p:nvPr>
        </p:nvSpPr>
        <p:spPr/>
        <p:txBody>
          <a:bodyPr/>
          <a:lstStyle/>
          <a:p>
            <a:r>
              <a:rPr lang="de-DE" dirty="0" smtClean="0"/>
              <a:t>Business Analysten schreiben teilweise ausführbare Spezifikationen</a:t>
            </a:r>
          </a:p>
          <a:p>
            <a:r>
              <a:rPr lang="de-DE" dirty="0" smtClean="0"/>
              <a:t>Software Entwickler liefern ein Rahmenwerk für die Business Analysten</a:t>
            </a:r>
          </a:p>
          <a:p>
            <a:r>
              <a:rPr lang="de-DE" dirty="0" smtClean="0"/>
              <a:t>Business Anwendungen werden flexibler</a:t>
            </a:r>
          </a:p>
          <a:p>
            <a:r>
              <a:rPr lang="de-DE" dirty="0" smtClean="0"/>
              <a:t>Geschäfts-Prozesse und Regeln werden expliziter in den Applikationen</a:t>
            </a:r>
          </a:p>
        </p:txBody>
      </p:sp>
    </p:spTree>
    <p:extLst>
      <p:ext uri="{BB962C8B-B14F-4D97-AF65-F5344CB8AC3E}">
        <p14:creationId xmlns:p14="http://schemas.microsoft.com/office/powerpoint/2010/main" val="5067141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Fazit</a:t>
            </a:r>
            <a:endParaRPr lang="de-DE" dirty="0"/>
          </a:p>
        </p:txBody>
      </p:sp>
      <p:sp>
        <p:nvSpPr>
          <p:cNvPr id="4" name="Textfeld 3"/>
          <p:cNvSpPr txBox="1"/>
          <p:nvPr/>
        </p:nvSpPr>
        <p:spPr>
          <a:xfrm>
            <a:off x="0" y="2564904"/>
            <a:ext cx="9144000" cy="2554545"/>
          </a:xfrm>
          <a:prstGeom prst="rect">
            <a:avLst/>
          </a:prstGeom>
          <a:noFill/>
        </p:spPr>
        <p:txBody>
          <a:bodyPr wrap="square" rtlCol="0">
            <a:spAutoFit/>
          </a:bodyPr>
          <a:lstStyle/>
          <a:p>
            <a:pPr algn="ctr"/>
            <a:r>
              <a:rPr lang="de-DE" sz="8000" b="1" dirty="0" smtClean="0"/>
              <a:t>Die Revolution hat begonnen</a:t>
            </a:r>
            <a:endParaRPr lang="de-DE" sz="8000" b="1" dirty="0"/>
          </a:p>
        </p:txBody>
      </p:sp>
    </p:spTree>
    <p:extLst>
      <p:ext uri="{BB962C8B-B14F-4D97-AF65-F5344CB8AC3E}">
        <p14:creationId xmlns:p14="http://schemas.microsoft.com/office/powerpoint/2010/main" val="3816890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smtClean="0"/>
              <a:t>You are welcome</a:t>
            </a:r>
            <a:endParaRPr lang="en-US" dirty="0"/>
          </a:p>
        </p:txBody>
      </p:sp>
      <p:pic>
        <p:nvPicPr>
          <p:cNvPr id="5" name="Picture 2" descr=".NET UserGroup Karlsruh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3566" y="2996952"/>
            <a:ext cx="3736626" cy="1152128"/>
          </a:xfrm>
          <a:prstGeom prst="rect">
            <a:avLst/>
          </a:prstGeom>
          <a:noFill/>
          <a:extLst>
            <a:ext uri="{909E8E84-426E-40DD-AFC4-6F175D3DCCD1}">
              <a14:hiddenFill xmlns:a14="http://schemas.microsoft.com/office/drawing/2010/main">
                <a:solidFill>
                  <a:srgbClr val="FFFFFF"/>
                </a:solidFill>
              </a14:hiddenFill>
            </a:ext>
          </a:extLst>
        </p:spPr>
      </p:pic>
      <p:sp>
        <p:nvSpPr>
          <p:cNvPr id="6" name="Textfeld 5"/>
          <p:cNvSpPr txBox="1"/>
          <p:nvPr/>
        </p:nvSpPr>
        <p:spPr>
          <a:xfrm>
            <a:off x="2555776" y="4221088"/>
            <a:ext cx="3592610" cy="461665"/>
          </a:xfrm>
          <a:prstGeom prst="rect">
            <a:avLst/>
          </a:prstGeom>
          <a:noFill/>
        </p:spPr>
        <p:txBody>
          <a:bodyPr wrap="square" rtlCol="0">
            <a:spAutoFit/>
          </a:bodyPr>
          <a:lstStyle/>
          <a:p>
            <a:r>
              <a:rPr lang="de-DE" sz="2400" dirty="0"/>
              <a:t>http://www.dotnet-ka.de/</a:t>
            </a:r>
          </a:p>
        </p:txBody>
      </p:sp>
    </p:spTree>
    <p:extLst>
      <p:ext uri="{BB962C8B-B14F-4D97-AF65-F5344CB8AC3E}">
        <p14:creationId xmlns:p14="http://schemas.microsoft.com/office/powerpoint/2010/main" val="35361974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Kurzbiographie</a:t>
            </a:r>
            <a:endParaRPr lang="de-DE" dirty="0"/>
          </a:p>
        </p:txBody>
      </p:sp>
      <p:sp>
        <p:nvSpPr>
          <p:cNvPr id="2" name="Inhaltsplatzhalter 1"/>
          <p:cNvSpPr>
            <a:spLocks noGrp="1"/>
          </p:cNvSpPr>
          <p:nvPr>
            <p:ph idx="1"/>
          </p:nvPr>
        </p:nvSpPr>
        <p:spPr/>
        <p:txBody>
          <a:bodyPr>
            <a:normAutofit/>
          </a:bodyPr>
          <a:lstStyle/>
          <a:p>
            <a:r>
              <a:rPr lang="de-DE" dirty="0" smtClean="0"/>
              <a:t>Aydin Mir Mohammadi</a:t>
            </a:r>
          </a:p>
          <a:p>
            <a:pPr lvl="1"/>
            <a:r>
              <a:rPr lang="de-DE" dirty="0" smtClean="0"/>
              <a:t>Geschäftsführer der </a:t>
            </a:r>
            <a:r>
              <a:rPr lang="de-DE" dirty="0" err="1" smtClean="0"/>
              <a:t>bluehands</a:t>
            </a:r>
            <a:r>
              <a:rPr lang="de-DE" dirty="0" smtClean="0"/>
              <a:t> GmbH</a:t>
            </a:r>
          </a:p>
          <a:p>
            <a:pPr lvl="1"/>
            <a:r>
              <a:rPr lang="de-DE" dirty="0"/>
              <a:t>leidenschaftlicher Software Entwickler</a:t>
            </a:r>
            <a:endParaRPr lang="de-DE" dirty="0" smtClean="0"/>
          </a:p>
          <a:p>
            <a:pPr lvl="1"/>
            <a:r>
              <a:rPr lang="de-DE" dirty="0" smtClean="0">
                <a:hlinkClick r:id="rId2"/>
              </a:rPr>
              <a:t>am@bluehands.de</a:t>
            </a:r>
            <a:endParaRPr lang="de-DE" dirty="0" smtClean="0"/>
          </a:p>
          <a:p>
            <a:r>
              <a:rPr lang="de-DE" dirty="0" smtClean="0"/>
              <a:t>Andreas </a:t>
            </a:r>
            <a:r>
              <a:rPr lang="de-DE" dirty="0" err="1" smtClean="0"/>
              <a:t>Bräsen</a:t>
            </a:r>
            <a:endParaRPr lang="de-DE" dirty="0" smtClean="0"/>
          </a:p>
          <a:p>
            <a:pPr lvl="1"/>
            <a:r>
              <a:rPr lang="de-DE" dirty="0" smtClean="0"/>
              <a:t>freiberuflicher Software Entwickler</a:t>
            </a:r>
            <a:endParaRPr lang="de-DE" dirty="0"/>
          </a:p>
          <a:p>
            <a:pPr lvl="1"/>
            <a:r>
              <a:rPr lang="de-DE" dirty="0" smtClean="0">
                <a:hlinkClick r:id="rId3"/>
              </a:rPr>
              <a:t>abraesen@bruke.de</a:t>
            </a:r>
            <a:endParaRPr lang="de-DE" dirty="0" smtClean="0"/>
          </a:p>
        </p:txBody>
      </p:sp>
      <p:pic>
        <p:nvPicPr>
          <p:cNvPr id="4" name="Grafik 3" descr="Aydin4.jpg"/>
          <p:cNvPicPr/>
          <p:nvPr/>
        </p:nvPicPr>
        <p:blipFill>
          <a:blip r:embed="rId4" cstate="print"/>
          <a:stretch>
            <a:fillRect/>
          </a:stretch>
        </p:blipFill>
        <p:spPr>
          <a:xfrm>
            <a:off x="7524328" y="1916832"/>
            <a:ext cx="865505" cy="11137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descr="C:\Users\Bruder\AppData\Local\Microsoft\Windows\Temporary Internet Files\Content.Word\B029985 Farbe - 300 dpi.bmp"/>
          <p:cNvPicPr/>
          <p:nvPr/>
        </p:nvPicPr>
        <p:blipFill>
          <a:blip r:embed="rId5" cstate="print"/>
          <a:srcRect/>
          <a:stretch>
            <a:fillRect/>
          </a:stretch>
        </p:blipFill>
        <p:spPr bwMode="auto">
          <a:xfrm>
            <a:off x="7582113" y="3985577"/>
            <a:ext cx="807720" cy="111315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2" descr=".NET UserGroup Karlsruh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51720" y="5805264"/>
            <a:ext cx="2286000" cy="704851"/>
          </a:xfrm>
          <a:prstGeom prst="rect">
            <a:avLst/>
          </a:prstGeom>
          <a:noFill/>
          <a:extLst>
            <a:ext uri="{909E8E84-426E-40DD-AFC4-6F175D3DCCD1}">
              <a14:hiddenFill xmlns:a14="http://schemas.microsoft.com/office/drawing/2010/main">
                <a:solidFill>
                  <a:srgbClr val="FFFFFF"/>
                </a:solidFill>
              </a14:hiddenFill>
            </a:ext>
          </a:extLst>
        </p:spPr>
      </p:pic>
      <p:sp>
        <p:nvSpPr>
          <p:cNvPr id="7" name="Textfeld 6"/>
          <p:cNvSpPr txBox="1"/>
          <p:nvPr/>
        </p:nvSpPr>
        <p:spPr>
          <a:xfrm>
            <a:off x="4427984" y="5973023"/>
            <a:ext cx="2640146" cy="369332"/>
          </a:xfrm>
          <a:prstGeom prst="rect">
            <a:avLst/>
          </a:prstGeom>
          <a:noFill/>
        </p:spPr>
        <p:txBody>
          <a:bodyPr wrap="none" rtlCol="0">
            <a:spAutoFit/>
          </a:bodyPr>
          <a:lstStyle/>
          <a:p>
            <a:r>
              <a:rPr lang="de-DE" dirty="0"/>
              <a:t>http://www.dotnet-ka.de/</a:t>
            </a:r>
          </a:p>
        </p:txBody>
      </p:sp>
    </p:spTree>
    <p:extLst>
      <p:ext uri="{BB962C8B-B14F-4D97-AF65-F5344CB8AC3E}">
        <p14:creationId xmlns:p14="http://schemas.microsoft.com/office/powerpoint/2010/main" val="33387263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Links</a:t>
            </a:r>
            <a:endParaRPr lang="de-DE" dirty="0"/>
          </a:p>
        </p:txBody>
      </p:sp>
      <p:sp>
        <p:nvSpPr>
          <p:cNvPr id="3" name="Inhaltsplatzhalter 2"/>
          <p:cNvSpPr>
            <a:spLocks noGrp="1"/>
          </p:cNvSpPr>
          <p:nvPr>
            <p:ph idx="1"/>
          </p:nvPr>
        </p:nvSpPr>
        <p:spPr/>
        <p:txBody>
          <a:bodyPr>
            <a:normAutofit lnSpcReduction="10000"/>
          </a:bodyPr>
          <a:lstStyle/>
          <a:p>
            <a:r>
              <a:rPr lang="de-DE" dirty="0" smtClean="0"/>
              <a:t>WF - </a:t>
            </a:r>
            <a:r>
              <a:rPr lang="de-DE" dirty="0" err="1" smtClean="0"/>
              <a:t>Get</a:t>
            </a:r>
            <a:r>
              <a:rPr lang="de-DE" dirty="0" smtClean="0"/>
              <a:t> </a:t>
            </a:r>
            <a:r>
              <a:rPr lang="de-DE" dirty="0" err="1" smtClean="0"/>
              <a:t>it</a:t>
            </a:r>
            <a:r>
              <a:rPr lang="de-DE" dirty="0"/>
              <a:t> </a:t>
            </a:r>
            <a:r>
              <a:rPr lang="de-DE" dirty="0" smtClean="0"/>
              <a:t>– </a:t>
            </a:r>
            <a:r>
              <a:rPr lang="de-DE" dirty="0" err="1" smtClean="0"/>
              <a:t>Beginners</a:t>
            </a:r>
            <a:r>
              <a:rPr lang="de-DE" dirty="0" smtClean="0"/>
              <a:t> Guide – </a:t>
            </a:r>
            <a:r>
              <a:rPr lang="de-DE" dirty="0" err="1" smtClean="0"/>
              <a:t>Learn</a:t>
            </a:r>
            <a:r>
              <a:rPr lang="de-DE" dirty="0" smtClean="0"/>
              <a:t> </a:t>
            </a:r>
            <a:r>
              <a:rPr lang="de-DE" dirty="0" err="1" smtClean="0"/>
              <a:t>more</a:t>
            </a:r>
            <a:endParaRPr lang="de-DE" dirty="0" smtClean="0"/>
          </a:p>
          <a:p>
            <a:pPr lvl="1"/>
            <a:r>
              <a:rPr lang="de-DE" dirty="0">
                <a:hlinkClick r:id="rId2"/>
              </a:rPr>
              <a:t>http://</a:t>
            </a:r>
            <a:r>
              <a:rPr lang="de-DE" dirty="0" smtClean="0">
                <a:hlinkClick r:id="rId2"/>
              </a:rPr>
              <a:t>msdn.microsoft.com/en-us/netframework/aa663328.aspx</a:t>
            </a:r>
            <a:endParaRPr lang="de-DE" dirty="0" smtClean="0"/>
          </a:p>
          <a:p>
            <a:r>
              <a:rPr lang="de-DE" dirty="0" smtClean="0"/>
              <a:t>Windows Server </a:t>
            </a:r>
            <a:r>
              <a:rPr lang="de-DE" dirty="0" err="1" smtClean="0"/>
              <a:t>AppFabric</a:t>
            </a:r>
            <a:endParaRPr lang="de-DE" dirty="0" smtClean="0"/>
          </a:p>
          <a:p>
            <a:pPr lvl="1"/>
            <a:r>
              <a:rPr lang="de-DE" dirty="0">
                <a:hlinkClick r:id="rId3"/>
              </a:rPr>
              <a:t>http://msdn.microsoft.com/de-de/windowsserver/ee695849(en-us).</a:t>
            </a:r>
            <a:r>
              <a:rPr lang="de-DE" dirty="0" smtClean="0">
                <a:hlinkClick r:id="rId3"/>
              </a:rPr>
              <a:t>aspx</a:t>
            </a:r>
            <a:endParaRPr lang="de-DE" dirty="0" smtClean="0"/>
          </a:p>
          <a:p>
            <a:r>
              <a:rPr lang="en-US" dirty="0"/>
              <a:t>The Workflow Way: Understanding Windows Workflow Foundation </a:t>
            </a:r>
            <a:endParaRPr lang="en-US" dirty="0" smtClean="0"/>
          </a:p>
          <a:p>
            <a:pPr lvl="1"/>
            <a:r>
              <a:rPr lang="de-DE" dirty="0">
                <a:hlinkClick r:id="rId4"/>
              </a:rPr>
              <a:t>http://msdn.microsoft.com/en-us/library/dd851337.aspx</a:t>
            </a:r>
            <a:endParaRPr lang="de-DE" dirty="0" smtClean="0"/>
          </a:p>
          <a:p>
            <a:endParaRPr lang="de-DE" dirty="0"/>
          </a:p>
        </p:txBody>
      </p:sp>
    </p:spTree>
    <p:extLst>
      <p:ext uri="{BB962C8B-B14F-4D97-AF65-F5344CB8AC3E}">
        <p14:creationId xmlns:p14="http://schemas.microsoft.com/office/powerpoint/2010/main" val="29103850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Bestandteile der Entwicklung</a:t>
            </a:r>
            <a:endParaRPr lang="de-DE" dirty="0"/>
          </a:p>
        </p:txBody>
      </p:sp>
      <p:sp>
        <p:nvSpPr>
          <p:cNvPr id="31" name="Abgerundetes Rechteck 30"/>
          <p:cNvSpPr/>
          <p:nvPr/>
        </p:nvSpPr>
        <p:spPr>
          <a:xfrm>
            <a:off x="5435422" y="5888343"/>
            <a:ext cx="1527644" cy="74092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smtClean="0"/>
              <a:t>Glossar</a:t>
            </a:r>
            <a:br>
              <a:rPr lang="de-DE" sz="1400" dirty="0" smtClean="0"/>
            </a:br>
            <a:r>
              <a:rPr lang="de-DE" sz="1050" dirty="0"/>
              <a:t>(</a:t>
            </a:r>
            <a:r>
              <a:rPr lang="de-DE" sz="1050" dirty="0" err="1"/>
              <a:t>Glossary</a:t>
            </a:r>
            <a:r>
              <a:rPr lang="de-DE" sz="1050" dirty="0"/>
              <a:t>)</a:t>
            </a:r>
          </a:p>
        </p:txBody>
      </p:sp>
      <p:sp>
        <p:nvSpPr>
          <p:cNvPr id="32" name="Abgerundetes Rechteck 31"/>
          <p:cNvSpPr/>
          <p:nvPr/>
        </p:nvSpPr>
        <p:spPr>
          <a:xfrm>
            <a:off x="2146885" y="1613786"/>
            <a:ext cx="1527644" cy="74092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smtClean="0">
                <a:solidFill>
                  <a:schemeClr val="dk1"/>
                </a:solidFill>
              </a:rPr>
              <a:t>Ziel + Etappenziele</a:t>
            </a:r>
            <a:br>
              <a:rPr lang="de-DE" sz="1400" dirty="0" smtClean="0">
                <a:solidFill>
                  <a:schemeClr val="dk1"/>
                </a:solidFill>
              </a:rPr>
            </a:br>
            <a:r>
              <a:rPr lang="de-DE" sz="1050" dirty="0"/>
              <a:t>(Goals)</a:t>
            </a:r>
          </a:p>
        </p:txBody>
      </p:sp>
      <p:sp>
        <p:nvSpPr>
          <p:cNvPr id="33" name="Abgerundetes Rechteck 32"/>
          <p:cNvSpPr/>
          <p:nvPr/>
        </p:nvSpPr>
        <p:spPr>
          <a:xfrm>
            <a:off x="497432" y="1613786"/>
            <a:ext cx="1527644" cy="74092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smtClean="0"/>
              <a:t>Vision</a:t>
            </a:r>
            <a:endParaRPr lang="de-DE" sz="1400" dirty="0"/>
          </a:p>
        </p:txBody>
      </p:sp>
      <p:sp>
        <p:nvSpPr>
          <p:cNvPr id="34" name="Abgerundetes Rechteck 33"/>
          <p:cNvSpPr/>
          <p:nvPr/>
        </p:nvSpPr>
        <p:spPr>
          <a:xfrm>
            <a:off x="3787688" y="2468697"/>
            <a:ext cx="1527644" cy="74092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err="1" smtClean="0"/>
              <a:t>Stakeholder</a:t>
            </a:r>
            <a:endParaRPr lang="de-DE" sz="1400" dirty="0"/>
          </a:p>
        </p:txBody>
      </p:sp>
      <p:sp>
        <p:nvSpPr>
          <p:cNvPr id="35" name="Abgerundetes Rechteck 34"/>
          <p:cNvSpPr/>
          <p:nvPr/>
        </p:nvSpPr>
        <p:spPr>
          <a:xfrm>
            <a:off x="3787688" y="1613786"/>
            <a:ext cx="1527644" cy="74092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smtClean="0"/>
              <a:t>Leistungs-</a:t>
            </a:r>
            <a:r>
              <a:rPr lang="de-DE" sz="1400" dirty="0" err="1" smtClean="0"/>
              <a:t>merkmale</a:t>
            </a:r>
            <a:r>
              <a:rPr lang="de-DE" sz="1400" dirty="0" smtClean="0"/>
              <a:t/>
            </a:r>
            <a:br>
              <a:rPr lang="de-DE" sz="1400" dirty="0" smtClean="0"/>
            </a:br>
            <a:r>
              <a:rPr lang="de-DE" sz="1050" dirty="0" smtClean="0"/>
              <a:t>(Features)</a:t>
            </a:r>
            <a:endParaRPr lang="de-DE" sz="1200" dirty="0"/>
          </a:p>
        </p:txBody>
      </p:sp>
      <p:sp>
        <p:nvSpPr>
          <p:cNvPr id="38" name="Abgerundetes Rechteck 37"/>
          <p:cNvSpPr/>
          <p:nvPr/>
        </p:nvSpPr>
        <p:spPr>
          <a:xfrm>
            <a:off x="2146885" y="2468697"/>
            <a:ext cx="1527644" cy="74092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smtClean="0"/>
              <a:t>Anforderungen</a:t>
            </a:r>
            <a:br>
              <a:rPr lang="de-DE" sz="1400" dirty="0" smtClean="0"/>
            </a:br>
            <a:r>
              <a:rPr lang="de-DE" sz="1050" dirty="0" smtClean="0"/>
              <a:t>(</a:t>
            </a:r>
            <a:r>
              <a:rPr lang="de-DE" sz="1050" dirty="0" err="1" smtClean="0"/>
              <a:t>Requirements</a:t>
            </a:r>
            <a:r>
              <a:rPr lang="de-DE" sz="1050" dirty="0" smtClean="0"/>
              <a:t>)</a:t>
            </a:r>
            <a:endParaRPr lang="de-DE" sz="1050" dirty="0"/>
          </a:p>
        </p:txBody>
      </p:sp>
      <p:sp>
        <p:nvSpPr>
          <p:cNvPr id="39" name="Abgerundetes Rechteck 38"/>
          <p:cNvSpPr/>
          <p:nvPr/>
        </p:nvSpPr>
        <p:spPr>
          <a:xfrm>
            <a:off x="506083" y="2468697"/>
            <a:ext cx="1527644" cy="74092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smtClean="0"/>
              <a:t>Risikos</a:t>
            </a:r>
            <a:br>
              <a:rPr lang="de-DE" sz="1400" dirty="0" smtClean="0"/>
            </a:br>
            <a:r>
              <a:rPr lang="de-DE" sz="1050" dirty="0" smtClean="0"/>
              <a:t>(</a:t>
            </a:r>
            <a:r>
              <a:rPr lang="de-DE" sz="1050" dirty="0" err="1" smtClean="0"/>
              <a:t>Risks</a:t>
            </a:r>
            <a:r>
              <a:rPr lang="de-DE" sz="1050" dirty="0" smtClean="0"/>
              <a:t>)</a:t>
            </a:r>
            <a:endParaRPr lang="de-DE" sz="1100" dirty="0"/>
          </a:p>
        </p:txBody>
      </p:sp>
      <p:sp>
        <p:nvSpPr>
          <p:cNvPr id="40" name="Abgerundetes Rechteck 39"/>
          <p:cNvSpPr/>
          <p:nvPr/>
        </p:nvSpPr>
        <p:spPr>
          <a:xfrm>
            <a:off x="506083" y="4178520"/>
            <a:ext cx="1527644" cy="74092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smtClean="0"/>
              <a:t>Dialog </a:t>
            </a:r>
            <a:r>
              <a:rPr lang="de-DE" sz="1400" dirty="0" err="1" smtClean="0"/>
              <a:t>Prototyping</a:t>
            </a:r>
            <a:endParaRPr lang="de-DE" sz="1400" dirty="0"/>
          </a:p>
        </p:txBody>
      </p:sp>
      <p:sp>
        <p:nvSpPr>
          <p:cNvPr id="41" name="Abgerundetes Rechteck 40"/>
          <p:cNvSpPr/>
          <p:nvPr/>
        </p:nvSpPr>
        <p:spPr>
          <a:xfrm>
            <a:off x="2146885" y="4178520"/>
            <a:ext cx="1527644" cy="74092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a:t>Test Fälle</a:t>
            </a:r>
            <a:br>
              <a:rPr lang="de-DE" sz="1400" dirty="0"/>
            </a:br>
            <a:r>
              <a:rPr lang="de-DE" sz="1400" dirty="0"/>
              <a:t>(Test </a:t>
            </a:r>
            <a:r>
              <a:rPr lang="de-DE" sz="1400" dirty="0" err="1"/>
              <a:t>Cases</a:t>
            </a:r>
            <a:r>
              <a:rPr lang="de-DE" sz="1400" dirty="0"/>
              <a:t>)</a:t>
            </a:r>
          </a:p>
        </p:txBody>
      </p:sp>
      <p:sp>
        <p:nvSpPr>
          <p:cNvPr id="42" name="Abgerundetes Rechteck 41"/>
          <p:cNvSpPr/>
          <p:nvPr/>
        </p:nvSpPr>
        <p:spPr>
          <a:xfrm>
            <a:off x="3787688" y="4178520"/>
            <a:ext cx="1527644" cy="74092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smtClean="0"/>
              <a:t>Akzeptanz Kriterien</a:t>
            </a:r>
            <a:br>
              <a:rPr lang="de-DE" sz="1400" dirty="0" smtClean="0"/>
            </a:br>
            <a:r>
              <a:rPr lang="de-DE" sz="1050" dirty="0" smtClean="0"/>
              <a:t>(</a:t>
            </a:r>
            <a:r>
              <a:rPr lang="de-DE" sz="1050" dirty="0" err="1" smtClean="0"/>
              <a:t>Acceptance</a:t>
            </a:r>
            <a:r>
              <a:rPr lang="de-DE" sz="1050" dirty="0" smtClean="0"/>
              <a:t> </a:t>
            </a:r>
            <a:r>
              <a:rPr lang="de-DE" sz="1050" dirty="0" err="1" smtClean="0"/>
              <a:t>criteria</a:t>
            </a:r>
            <a:r>
              <a:rPr lang="de-DE" sz="1050" dirty="0" smtClean="0"/>
              <a:t>)</a:t>
            </a:r>
            <a:endParaRPr lang="de-DE" sz="1200" dirty="0"/>
          </a:p>
        </p:txBody>
      </p:sp>
      <p:grpSp>
        <p:nvGrpSpPr>
          <p:cNvPr id="3" name="Gruppieren 2"/>
          <p:cNvGrpSpPr/>
          <p:nvPr/>
        </p:nvGrpSpPr>
        <p:grpSpPr>
          <a:xfrm>
            <a:off x="506083" y="5033431"/>
            <a:ext cx="4809249" cy="740923"/>
            <a:chOff x="506083" y="5033431"/>
            <a:chExt cx="4809249" cy="740923"/>
          </a:xfrm>
        </p:grpSpPr>
        <p:sp>
          <p:nvSpPr>
            <p:cNvPr id="36" name="Abgerundetes Rechteck 35"/>
            <p:cNvSpPr/>
            <p:nvPr/>
          </p:nvSpPr>
          <p:spPr>
            <a:xfrm>
              <a:off x="2146885" y="5033431"/>
              <a:ext cx="1527644" cy="740923"/>
            </a:xfrm>
            <a:prstGeom prst="roundRect">
              <a:avLst/>
            </a:prstGeom>
            <a:solidFill>
              <a:srgbClr val="FFFF99"/>
            </a:solidFill>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smtClean="0"/>
                <a:t>Geschäfts Prozesse</a:t>
              </a:r>
              <a:br>
                <a:rPr lang="de-DE" sz="1400" dirty="0" smtClean="0"/>
              </a:br>
              <a:r>
                <a:rPr lang="de-DE" sz="1050" dirty="0" smtClean="0"/>
                <a:t>(Business Prozess)</a:t>
              </a:r>
              <a:endParaRPr lang="de-DE" sz="1200" dirty="0"/>
            </a:p>
          </p:txBody>
        </p:sp>
        <p:sp>
          <p:nvSpPr>
            <p:cNvPr id="37" name="Abgerundetes Rechteck 36"/>
            <p:cNvSpPr/>
            <p:nvPr/>
          </p:nvSpPr>
          <p:spPr>
            <a:xfrm>
              <a:off x="3787688" y="5033431"/>
              <a:ext cx="1527644" cy="740923"/>
            </a:xfrm>
            <a:prstGeom prst="roundRect">
              <a:avLst/>
            </a:prstGeom>
            <a:solidFill>
              <a:srgbClr val="FFFF99"/>
            </a:solidFill>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smtClean="0"/>
                <a:t>Geschäftsregeln</a:t>
              </a:r>
              <a:br>
                <a:rPr lang="de-DE" sz="1400" dirty="0" smtClean="0"/>
              </a:br>
              <a:r>
                <a:rPr lang="de-DE" sz="1050" dirty="0" smtClean="0"/>
                <a:t>(Business Rules)</a:t>
              </a:r>
              <a:endParaRPr lang="de-DE" sz="1400" dirty="0"/>
            </a:p>
          </p:txBody>
        </p:sp>
        <p:sp>
          <p:nvSpPr>
            <p:cNvPr id="43" name="Abgerundetes Rechteck 42"/>
            <p:cNvSpPr/>
            <p:nvPr/>
          </p:nvSpPr>
          <p:spPr>
            <a:xfrm>
              <a:off x="506083" y="5033431"/>
              <a:ext cx="1527644" cy="740923"/>
            </a:xfrm>
            <a:prstGeom prst="roundRect">
              <a:avLst/>
            </a:prstGeom>
            <a:solidFill>
              <a:srgbClr val="FFFF99"/>
            </a:solidFill>
          </p:spPr>
          <p:style>
            <a:lnRef idx="1">
              <a:schemeClr val="dk1"/>
            </a:lnRef>
            <a:fillRef idx="2">
              <a:schemeClr val="dk1"/>
            </a:fillRef>
            <a:effectRef idx="1">
              <a:schemeClr val="dk1"/>
            </a:effectRef>
            <a:fontRef idx="minor">
              <a:schemeClr val="dk1"/>
            </a:fontRef>
          </p:style>
          <p:txBody>
            <a:bodyPr rtlCol="0" anchor="ctr"/>
            <a:lstStyle/>
            <a:p>
              <a:pPr algn="ctr"/>
              <a:r>
                <a:rPr lang="de-DE" sz="1200" dirty="0" smtClean="0"/>
                <a:t>Geschäfts-</a:t>
              </a:r>
              <a:r>
                <a:rPr lang="de-DE" sz="1200" dirty="0" err="1" smtClean="0"/>
                <a:t>Domainen</a:t>
              </a:r>
              <a:r>
                <a:rPr lang="de-DE" sz="1200" dirty="0" smtClean="0"/>
                <a:t> Modell</a:t>
              </a:r>
            </a:p>
            <a:p>
              <a:pPr algn="ctr"/>
              <a:r>
                <a:rPr lang="de-DE" sz="1050" dirty="0"/>
                <a:t>(Business </a:t>
              </a:r>
              <a:r>
                <a:rPr lang="de-DE" sz="1050" dirty="0" err="1"/>
                <a:t>Object</a:t>
              </a:r>
              <a:r>
                <a:rPr lang="de-DE" sz="1050" dirty="0"/>
                <a:t> Modell)</a:t>
              </a:r>
            </a:p>
          </p:txBody>
        </p:sp>
      </p:grpSp>
      <p:sp>
        <p:nvSpPr>
          <p:cNvPr id="44" name="Abgerundetes Rechteck 43"/>
          <p:cNvSpPr/>
          <p:nvPr/>
        </p:nvSpPr>
        <p:spPr>
          <a:xfrm>
            <a:off x="506083" y="3323609"/>
            <a:ext cx="1527644" cy="74092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smtClean="0"/>
              <a:t>Anwendungsfall Modellierung</a:t>
            </a:r>
            <a:br>
              <a:rPr lang="de-DE" sz="1400" dirty="0" smtClean="0"/>
            </a:br>
            <a:r>
              <a:rPr lang="de-DE" sz="1050" dirty="0" smtClean="0"/>
              <a:t>(</a:t>
            </a:r>
            <a:r>
              <a:rPr lang="de-DE" sz="1050" dirty="0" err="1" smtClean="0"/>
              <a:t>Use</a:t>
            </a:r>
            <a:r>
              <a:rPr lang="de-DE" sz="1050" dirty="0" smtClean="0"/>
              <a:t> </a:t>
            </a:r>
            <a:r>
              <a:rPr lang="de-DE" sz="1050" dirty="0" err="1" smtClean="0"/>
              <a:t>Cases</a:t>
            </a:r>
            <a:r>
              <a:rPr lang="de-DE" sz="1050" dirty="0" smtClean="0"/>
              <a:t> </a:t>
            </a:r>
            <a:r>
              <a:rPr lang="de-DE" sz="1050" dirty="0" err="1" smtClean="0"/>
              <a:t>Modelliing</a:t>
            </a:r>
            <a:r>
              <a:rPr lang="de-DE" sz="1050" dirty="0" smtClean="0"/>
              <a:t>)</a:t>
            </a:r>
            <a:endParaRPr lang="de-DE" sz="1200" dirty="0"/>
          </a:p>
        </p:txBody>
      </p:sp>
      <p:sp>
        <p:nvSpPr>
          <p:cNvPr id="45" name="Abgerundetes Rechteck 44"/>
          <p:cNvSpPr/>
          <p:nvPr/>
        </p:nvSpPr>
        <p:spPr>
          <a:xfrm>
            <a:off x="2146885" y="3323609"/>
            <a:ext cx="1527644" cy="74092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err="1" smtClean="0"/>
              <a:t>Anwenungsfall</a:t>
            </a:r>
            <a:r>
              <a:rPr lang="de-DE" sz="1400" dirty="0" smtClean="0"/>
              <a:t> Beschreibung</a:t>
            </a:r>
            <a:br>
              <a:rPr lang="de-DE" sz="1400" dirty="0" smtClean="0"/>
            </a:br>
            <a:r>
              <a:rPr lang="de-DE" sz="1050" dirty="0" smtClean="0"/>
              <a:t>(</a:t>
            </a:r>
            <a:r>
              <a:rPr lang="de-DE" sz="1050" dirty="0" err="1" smtClean="0"/>
              <a:t>Use</a:t>
            </a:r>
            <a:r>
              <a:rPr lang="de-DE" sz="1050" dirty="0" smtClean="0"/>
              <a:t> </a:t>
            </a:r>
            <a:r>
              <a:rPr lang="de-DE" sz="1050" dirty="0" err="1" smtClean="0"/>
              <a:t>Cases</a:t>
            </a:r>
            <a:r>
              <a:rPr lang="de-DE" sz="1050" dirty="0" smtClean="0"/>
              <a:t> Beschreibung)</a:t>
            </a:r>
            <a:endParaRPr lang="de-DE" sz="1050" dirty="0"/>
          </a:p>
        </p:txBody>
      </p:sp>
      <p:sp>
        <p:nvSpPr>
          <p:cNvPr id="46" name="Abgerundetes Rechteck 45"/>
          <p:cNvSpPr/>
          <p:nvPr/>
        </p:nvSpPr>
        <p:spPr>
          <a:xfrm>
            <a:off x="5428490" y="1613786"/>
            <a:ext cx="1527644" cy="74092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a:t>System Kontext </a:t>
            </a:r>
            <a:br>
              <a:rPr lang="de-DE" sz="1400" dirty="0"/>
            </a:br>
            <a:r>
              <a:rPr lang="de-DE" sz="1050" dirty="0"/>
              <a:t>(System Kontext)</a:t>
            </a:r>
          </a:p>
        </p:txBody>
      </p:sp>
      <p:sp>
        <p:nvSpPr>
          <p:cNvPr id="47" name="Abgerundetes Rechteck 46"/>
          <p:cNvSpPr/>
          <p:nvPr/>
        </p:nvSpPr>
        <p:spPr>
          <a:xfrm>
            <a:off x="5428490" y="2468697"/>
            <a:ext cx="1527644" cy="74092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smtClean="0"/>
              <a:t>Budget</a:t>
            </a:r>
            <a:endParaRPr lang="de-DE" sz="1200" dirty="0"/>
          </a:p>
        </p:txBody>
      </p:sp>
      <p:sp>
        <p:nvSpPr>
          <p:cNvPr id="48" name="Abgerundetes Rechteck 47"/>
          <p:cNvSpPr/>
          <p:nvPr/>
        </p:nvSpPr>
        <p:spPr>
          <a:xfrm>
            <a:off x="5428490" y="3323609"/>
            <a:ext cx="1527644" cy="74092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smtClean="0"/>
              <a:t>Arbeitspakete</a:t>
            </a:r>
            <a:br>
              <a:rPr lang="de-DE" sz="1400" dirty="0" smtClean="0"/>
            </a:br>
            <a:r>
              <a:rPr lang="de-DE" sz="1050" dirty="0" smtClean="0"/>
              <a:t>(</a:t>
            </a:r>
            <a:r>
              <a:rPr lang="de-DE" sz="1050" dirty="0" err="1" smtClean="0"/>
              <a:t>work</a:t>
            </a:r>
            <a:r>
              <a:rPr lang="de-DE" sz="1050" dirty="0" smtClean="0"/>
              <a:t> </a:t>
            </a:r>
            <a:r>
              <a:rPr lang="de-DE" sz="1050" dirty="0" err="1" smtClean="0"/>
              <a:t>items</a:t>
            </a:r>
            <a:r>
              <a:rPr lang="de-DE" sz="1050" dirty="0" smtClean="0"/>
              <a:t>)</a:t>
            </a:r>
            <a:endParaRPr lang="de-DE" sz="1050" dirty="0"/>
          </a:p>
        </p:txBody>
      </p:sp>
      <p:sp>
        <p:nvSpPr>
          <p:cNvPr id="49" name="Abgerundetes Rechteck 48"/>
          <p:cNvSpPr/>
          <p:nvPr/>
        </p:nvSpPr>
        <p:spPr>
          <a:xfrm>
            <a:off x="5428490" y="4178520"/>
            <a:ext cx="1527644" cy="74092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smtClean="0"/>
              <a:t>Offene Punkte</a:t>
            </a:r>
            <a:endParaRPr lang="de-DE" sz="1200" dirty="0"/>
          </a:p>
        </p:txBody>
      </p:sp>
      <p:sp>
        <p:nvSpPr>
          <p:cNvPr id="50" name="Abgerundetes Rechteck 49"/>
          <p:cNvSpPr/>
          <p:nvPr/>
        </p:nvSpPr>
        <p:spPr>
          <a:xfrm>
            <a:off x="5428490" y="5033431"/>
            <a:ext cx="1527644" cy="74092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smtClean="0"/>
              <a:t>Zeitplan</a:t>
            </a:r>
            <a:endParaRPr lang="de-DE" sz="1200" dirty="0"/>
          </a:p>
        </p:txBody>
      </p:sp>
      <p:sp>
        <p:nvSpPr>
          <p:cNvPr id="51" name="Abgerundetes Rechteck 50"/>
          <p:cNvSpPr/>
          <p:nvPr/>
        </p:nvSpPr>
        <p:spPr>
          <a:xfrm>
            <a:off x="506083" y="5888343"/>
            <a:ext cx="1527644" cy="74092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smtClean="0"/>
              <a:t>Womit wird Geld verdient?</a:t>
            </a:r>
            <a:br>
              <a:rPr lang="de-DE" sz="1400" dirty="0" smtClean="0"/>
            </a:br>
            <a:r>
              <a:rPr lang="de-DE" sz="1050" dirty="0" smtClean="0"/>
              <a:t>(Business Case)</a:t>
            </a:r>
            <a:endParaRPr lang="de-DE" sz="1050" dirty="0"/>
          </a:p>
        </p:txBody>
      </p:sp>
      <p:sp>
        <p:nvSpPr>
          <p:cNvPr id="52" name="Abgerundetes Rechteck 51"/>
          <p:cNvSpPr/>
          <p:nvPr/>
        </p:nvSpPr>
        <p:spPr>
          <a:xfrm>
            <a:off x="2146885" y="5888343"/>
            <a:ext cx="1527644" cy="74092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a:t>UI-Design</a:t>
            </a:r>
          </a:p>
        </p:txBody>
      </p:sp>
      <p:sp>
        <p:nvSpPr>
          <p:cNvPr id="53" name="Abgerundetes Rechteck 52"/>
          <p:cNvSpPr/>
          <p:nvPr/>
        </p:nvSpPr>
        <p:spPr>
          <a:xfrm>
            <a:off x="3787688" y="5888343"/>
            <a:ext cx="1527644" cy="74092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a:t>Architektur des Systems</a:t>
            </a:r>
          </a:p>
        </p:txBody>
      </p:sp>
      <p:sp>
        <p:nvSpPr>
          <p:cNvPr id="54" name="Abgerundetes Rechteck 53"/>
          <p:cNvSpPr/>
          <p:nvPr/>
        </p:nvSpPr>
        <p:spPr>
          <a:xfrm>
            <a:off x="3787688" y="3323609"/>
            <a:ext cx="1527644" cy="74092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smtClean="0"/>
              <a:t>Benutzer-geschichten</a:t>
            </a:r>
            <a:br>
              <a:rPr lang="de-DE" sz="1400" dirty="0" smtClean="0"/>
            </a:br>
            <a:r>
              <a:rPr lang="de-DE" sz="1050" dirty="0" smtClean="0"/>
              <a:t>(User Stories)</a:t>
            </a:r>
            <a:endParaRPr lang="de-DE" sz="1050" dirty="0"/>
          </a:p>
        </p:txBody>
      </p:sp>
      <p:sp>
        <p:nvSpPr>
          <p:cNvPr id="56" name="Abgerundetes Rechteck 55"/>
          <p:cNvSpPr/>
          <p:nvPr/>
        </p:nvSpPr>
        <p:spPr>
          <a:xfrm>
            <a:off x="7076804" y="1613786"/>
            <a:ext cx="1527644" cy="74092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smtClean="0"/>
              <a:t>Betrieb </a:t>
            </a:r>
            <a:endParaRPr lang="de-DE" sz="1200" dirty="0"/>
          </a:p>
        </p:txBody>
      </p:sp>
      <p:sp>
        <p:nvSpPr>
          <p:cNvPr id="57" name="Abgerundetes Rechteck 56"/>
          <p:cNvSpPr/>
          <p:nvPr/>
        </p:nvSpPr>
        <p:spPr>
          <a:xfrm>
            <a:off x="7076804" y="2468696"/>
            <a:ext cx="1527644" cy="74092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a:t>Installation</a:t>
            </a:r>
          </a:p>
        </p:txBody>
      </p:sp>
      <p:sp>
        <p:nvSpPr>
          <p:cNvPr id="58" name="Abgerundetes Rechteck 57"/>
          <p:cNvSpPr/>
          <p:nvPr/>
        </p:nvSpPr>
        <p:spPr>
          <a:xfrm>
            <a:off x="7076804" y="3323609"/>
            <a:ext cx="1527644" cy="74092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smtClean="0"/>
              <a:t>Support</a:t>
            </a:r>
          </a:p>
        </p:txBody>
      </p:sp>
      <p:sp>
        <p:nvSpPr>
          <p:cNvPr id="59" name="Abgerundetes Rechteck 58"/>
          <p:cNvSpPr/>
          <p:nvPr/>
        </p:nvSpPr>
        <p:spPr>
          <a:xfrm>
            <a:off x="7076804" y="4178520"/>
            <a:ext cx="1527644" cy="74092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smtClean="0"/>
              <a:t>Fehler-behandlung</a:t>
            </a:r>
          </a:p>
        </p:txBody>
      </p:sp>
      <p:sp>
        <p:nvSpPr>
          <p:cNvPr id="60" name="Abgerundetes Rechteck 59"/>
          <p:cNvSpPr/>
          <p:nvPr/>
        </p:nvSpPr>
        <p:spPr>
          <a:xfrm>
            <a:off x="7076498" y="5027246"/>
            <a:ext cx="1527644" cy="74092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smtClean="0"/>
              <a:t>Lizenz</a:t>
            </a:r>
          </a:p>
        </p:txBody>
      </p:sp>
      <p:sp>
        <p:nvSpPr>
          <p:cNvPr id="61" name="Abgerundetes Rechteck 60"/>
          <p:cNvSpPr/>
          <p:nvPr/>
        </p:nvSpPr>
        <p:spPr>
          <a:xfrm>
            <a:off x="7076804" y="5888343"/>
            <a:ext cx="1527644" cy="74092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smtClean="0"/>
              <a:t>…</a:t>
            </a:r>
          </a:p>
        </p:txBody>
      </p:sp>
    </p:spTree>
    <p:extLst>
      <p:ext uri="{BB962C8B-B14F-4D97-AF65-F5344CB8AC3E}">
        <p14:creationId xmlns:p14="http://schemas.microsoft.com/office/powerpoint/2010/main" val="21035801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3"/>
                                        </p:tgtEl>
                                      </p:cBhvr>
                                    </p:animEffect>
                                    <p:set>
                                      <p:cBhvr>
                                        <p:cTn id="7" dur="1" fill="hold">
                                          <p:stCondLst>
                                            <p:cond delay="499"/>
                                          </p:stCondLst>
                                        </p:cTn>
                                        <p:tgtEl>
                                          <p:spTgt spid="33"/>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32"/>
                                        </p:tgtEl>
                                      </p:cBhvr>
                                    </p:animEffect>
                                    <p:set>
                                      <p:cBhvr>
                                        <p:cTn id="10" dur="1" fill="hold">
                                          <p:stCondLst>
                                            <p:cond delay="499"/>
                                          </p:stCondLst>
                                        </p:cTn>
                                        <p:tgtEl>
                                          <p:spTgt spid="32"/>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35"/>
                                        </p:tgtEl>
                                      </p:cBhvr>
                                    </p:animEffect>
                                    <p:set>
                                      <p:cBhvr>
                                        <p:cTn id="13" dur="1" fill="hold">
                                          <p:stCondLst>
                                            <p:cond delay="499"/>
                                          </p:stCondLst>
                                        </p:cTn>
                                        <p:tgtEl>
                                          <p:spTgt spid="35"/>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46"/>
                                        </p:tgtEl>
                                      </p:cBhvr>
                                    </p:animEffect>
                                    <p:set>
                                      <p:cBhvr>
                                        <p:cTn id="16" dur="1" fill="hold">
                                          <p:stCondLst>
                                            <p:cond delay="499"/>
                                          </p:stCondLst>
                                        </p:cTn>
                                        <p:tgtEl>
                                          <p:spTgt spid="46"/>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500"/>
                                        <p:tgtEl>
                                          <p:spTgt spid="56"/>
                                        </p:tgtEl>
                                      </p:cBhvr>
                                    </p:animEffect>
                                    <p:set>
                                      <p:cBhvr>
                                        <p:cTn id="19" dur="1" fill="hold">
                                          <p:stCondLst>
                                            <p:cond delay="499"/>
                                          </p:stCondLst>
                                        </p:cTn>
                                        <p:tgtEl>
                                          <p:spTgt spid="56"/>
                                        </p:tgtEl>
                                        <p:attrNameLst>
                                          <p:attrName>style.visibility</p:attrName>
                                        </p:attrNameLst>
                                      </p:cBhvr>
                                      <p:to>
                                        <p:strVal val="hidden"/>
                                      </p:to>
                                    </p:set>
                                  </p:childTnLst>
                                </p:cTn>
                              </p:par>
                              <p:par>
                                <p:cTn id="20" presetID="10" presetClass="exit" presetSubtype="0" fill="hold" grpId="0" nodeType="withEffect">
                                  <p:stCondLst>
                                    <p:cond delay="0"/>
                                  </p:stCondLst>
                                  <p:childTnLst>
                                    <p:animEffect transition="out" filter="fade">
                                      <p:cBhvr>
                                        <p:cTn id="21" dur="500"/>
                                        <p:tgtEl>
                                          <p:spTgt spid="39"/>
                                        </p:tgtEl>
                                      </p:cBhvr>
                                    </p:animEffect>
                                    <p:set>
                                      <p:cBhvr>
                                        <p:cTn id="22" dur="1" fill="hold">
                                          <p:stCondLst>
                                            <p:cond delay="499"/>
                                          </p:stCondLst>
                                        </p:cTn>
                                        <p:tgtEl>
                                          <p:spTgt spid="39"/>
                                        </p:tgtEl>
                                        <p:attrNameLst>
                                          <p:attrName>style.visibility</p:attrName>
                                        </p:attrNameLst>
                                      </p:cBhvr>
                                      <p:to>
                                        <p:strVal val="hidden"/>
                                      </p:to>
                                    </p:set>
                                  </p:childTnLst>
                                </p:cTn>
                              </p:par>
                              <p:par>
                                <p:cTn id="23" presetID="10" presetClass="exit" presetSubtype="0" fill="hold" grpId="0" nodeType="withEffect">
                                  <p:stCondLst>
                                    <p:cond delay="0"/>
                                  </p:stCondLst>
                                  <p:childTnLst>
                                    <p:animEffect transition="out" filter="fade">
                                      <p:cBhvr>
                                        <p:cTn id="24" dur="500"/>
                                        <p:tgtEl>
                                          <p:spTgt spid="38"/>
                                        </p:tgtEl>
                                      </p:cBhvr>
                                    </p:animEffect>
                                    <p:set>
                                      <p:cBhvr>
                                        <p:cTn id="25" dur="1" fill="hold">
                                          <p:stCondLst>
                                            <p:cond delay="499"/>
                                          </p:stCondLst>
                                        </p:cTn>
                                        <p:tgtEl>
                                          <p:spTgt spid="38"/>
                                        </p:tgtEl>
                                        <p:attrNameLst>
                                          <p:attrName>style.visibility</p:attrName>
                                        </p:attrNameLst>
                                      </p:cBhvr>
                                      <p:to>
                                        <p:strVal val="hidden"/>
                                      </p:to>
                                    </p:set>
                                  </p:childTnLst>
                                </p:cTn>
                              </p:par>
                              <p:par>
                                <p:cTn id="26" presetID="10" presetClass="exit" presetSubtype="0" fill="hold" grpId="0" nodeType="withEffect">
                                  <p:stCondLst>
                                    <p:cond delay="0"/>
                                  </p:stCondLst>
                                  <p:childTnLst>
                                    <p:animEffect transition="out" filter="fade">
                                      <p:cBhvr>
                                        <p:cTn id="27" dur="500"/>
                                        <p:tgtEl>
                                          <p:spTgt spid="34"/>
                                        </p:tgtEl>
                                      </p:cBhvr>
                                    </p:animEffect>
                                    <p:set>
                                      <p:cBhvr>
                                        <p:cTn id="28" dur="1" fill="hold">
                                          <p:stCondLst>
                                            <p:cond delay="499"/>
                                          </p:stCondLst>
                                        </p:cTn>
                                        <p:tgtEl>
                                          <p:spTgt spid="34"/>
                                        </p:tgtEl>
                                        <p:attrNameLst>
                                          <p:attrName>style.visibility</p:attrName>
                                        </p:attrNameLst>
                                      </p:cBhvr>
                                      <p:to>
                                        <p:strVal val="hidden"/>
                                      </p:to>
                                    </p:set>
                                  </p:childTnLst>
                                </p:cTn>
                              </p:par>
                              <p:par>
                                <p:cTn id="29" presetID="10" presetClass="exit" presetSubtype="0" fill="hold" grpId="0" nodeType="withEffect">
                                  <p:stCondLst>
                                    <p:cond delay="0"/>
                                  </p:stCondLst>
                                  <p:childTnLst>
                                    <p:animEffect transition="out" filter="fade">
                                      <p:cBhvr>
                                        <p:cTn id="30" dur="500"/>
                                        <p:tgtEl>
                                          <p:spTgt spid="47"/>
                                        </p:tgtEl>
                                      </p:cBhvr>
                                    </p:animEffect>
                                    <p:set>
                                      <p:cBhvr>
                                        <p:cTn id="31" dur="1" fill="hold">
                                          <p:stCondLst>
                                            <p:cond delay="499"/>
                                          </p:stCondLst>
                                        </p:cTn>
                                        <p:tgtEl>
                                          <p:spTgt spid="47"/>
                                        </p:tgtEl>
                                        <p:attrNameLst>
                                          <p:attrName>style.visibility</p:attrName>
                                        </p:attrNameLst>
                                      </p:cBhvr>
                                      <p:to>
                                        <p:strVal val="hidden"/>
                                      </p:to>
                                    </p:set>
                                  </p:childTnLst>
                                </p:cTn>
                              </p:par>
                              <p:par>
                                <p:cTn id="32" presetID="10" presetClass="exit" presetSubtype="0" fill="hold" grpId="0" nodeType="withEffect">
                                  <p:stCondLst>
                                    <p:cond delay="0"/>
                                  </p:stCondLst>
                                  <p:childTnLst>
                                    <p:animEffect transition="out" filter="fade">
                                      <p:cBhvr>
                                        <p:cTn id="33" dur="500"/>
                                        <p:tgtEl>
                                          <p:spTgt spid="57"/>
                                        </p:tgtEl>
                                      </p:cBhvr>
                                    </p:animEffect>
                                    <p:set>
                                      <p:cBhvr>
                                        <p:cTn id="34" dur="1" fill="hold">
                                          <p:stCondLst>
                                            <p:cond delay="499"/>
                                          </p:stCondLst>
                                        </p:cTn>
                                        <p:tgtEl>
                                          <p:spTgt spid="57"/>
                                        </p:tgtEl>
                                        <p:attrNameLst>
                                          <p:attrName>style.visibility</p:attrName>
                                        </p:attrNameLst>
                                      </p:cBhvr>
                                      <p:to>
                                        <p:strVal val="hidden"/>
                                      </p:to>
                                    </p:set>
                                  </p:childTnLst>
                                </p:cTn>
                              </p:par>
                              <p:par>
                                <p:cTn id="35" presetID="10" presetClass="exit" presetSubtype="0" fill="hold" grpId="0" nodeType="withEffect">
                                  <p:stCondLst>
                                    <p:cond delay="0"/>
                                  </p:stCondLst>
                                  <p:childTnLst>
                                    <p:animEffect transition="out" filter="fade">
                                      <p:cBhvr>
                                        <p:cTn id="36" dur="500"/>
                                        <p:tgtEl>
                                          <p:spTgt spid="44"/>
                                        </p:tgtEl>
                                      </p:cBhvr>
                                    </p:animEffect>
                                    <p:set>
                                      <p:cBhvr>
                                        <p:cTn id="37" dur="1" fill="hold">
                                          <p:stCondLst>
                                            <p:cond delay="499"/>
                                          </p:stCondLst>
                                        </p:cTn>
                                        <p:tgtEl>
                                          <p:spTgt spid="44"/>
                                        </p:tgtEl>
                                        <p:attrNameLst>
                                          <p:attrName>style.visibility</p:attrName>
                                        </p:attrNameLst>
                                      </p:cBhvr>
                                      <p:to>
                                        <p:strVal val="hidden"/>
                                      </p:to>
                                    </p:set>
                                  </p:childTnLst>
                                </p:cTn>
                              </p:par>
                              <p:par>
                                <p:cTn id="38" presetID="10" presetClass="exit" presetSubtype="0" fill="hold" grpId="0" nodeType="withEffect">
                                  <p:stCondLst>
                                    <p:cond delay="0"/>
                                  </p:stCondLst>
                                  <p:childTnLst>
                                    <p:animEffect transition="out" filter="fade">
                                      <p:cBhvr>
                                        <p:cTn id="39" dur="500"/>
                                        <p:tgtEl>
                                          <p:spTgt spid="45"/>
                                        </p:tgtEl>
                                      </p:cBhvr>
                                    </p:animEffect>
                                    <p:set>
                                      <p:cBhvr>
                                        <p:cTn id="40" dur="1" fill="hold">
                                          <p:stCondLst>
                                            <p:cond delay="499"/>
                                          </p:stCondLst>
                                        </p:cTn>
                                        <p:tgtEl>
                                          <p:spTgt spid="45"/>
                                        </p:tgtEl>
                                        <p:attrNameLst>
                                          <p:attrName>style.visibility</p:attrName>
                                        </p:attrNameLst>
                                      </p:cBhvr>
                                      <p:to>
                                        <p:strVal val="hidden"/>
                                      </p:to>
                                    </p:set>
                                  </p:childTnLst>
                                </p:cTn>
                              </p:par>
                              <p:par>
                                <p:cTn id="41" presetID="10" presetClass="exit" presetSubtype="0" fill="hold" grpId="0" nodeType="withEffect">
                                  <p:stCondLst>
                                    <p:cond delay="0"/>
                                  </p:stCondLst>
                                  <p:childTnLst>
                                    <p:animEffect transition="out" filter="fade">
                                      <p:cBhvr>
                                        <p:cTn id="42" dur="500"/>
                                        <p:tgtEl>
                                          <p:spTgt spid="54"/>
                                        </p:tgtEl>
                                      </p:cBhvr>
                                    </p:animEffect>
                                    <p:set>
                                      <p:cBhvr>
                                        <p:cTn id="43" dur="1" fill="hold">
                                          <p:stCondLst>
                                            <p:cond delay="499"/>
                                          </p:stCondLst>
                                        </p:cTn>
                                        <p:tgtEl>
                                          <p:spTgt spid="54"/>
                                        </p:tgtEl>
                                        <p:attrNameLst>
                                          <p:attrName>style.visibility</p:attrName>
                                        </p:attrNameLst>
                                      </p:cBhvr>
                                      <p:to>
                                        <p:strVal val="hidden"/>
                                      </p:to>
                                    </p:set>
                                  </p:childTnLst>
                                </p:cTn>
                              </p:par>
                              <p:par>
                                <p:cTn id="44" presetID="10" presetClass="exit" presetSubtype="0" fill="hold" grpId="0" nodeType="withEffect">
                                  <p:stCondLst>
                                    <p:cond delay="0"/>
                                  </p:stCondLst>
                                  <p:childTnLst>
                                    <p:animEffect transition="out" filter="fade">
                                      <p:cBhvr>
                                        <p:cTn id="45" dur="500"/>
                                        <p:tgtEl>
                                          <p:spTgt spid="48"/>
                                        </p:tgtEl>
                                      </p:cBhvr>
                                    </p:animEffect>
                                    <p:set>
                                      <p:cBhvr>
                                        <p:cTn id="46" dur="1" fill="hold">
                                          <p:stCondLst>
                                            <p:cond delay="499"/>
                                          </p:stCondLst>
                                        </p:cTn>
                                        <p:tgtEl>
                                          <p:spTgt spid="48"/>
                                        </p:tgtEl>
                                        <p:attrNameLst>
                                          <p:attrName>style.visibility</p:attrName>
                                        </p:attrNameLst>
                                      </p:cBhvr>
                                      <p:to>
                                        <p:strVal val="hidden"/>
                                      </p:to>
                                    </p:set>
                                  </p:childTnLst>
                                </p:cTn>
                              </p:par>
                              <p:par>
                                <p:cTn id="47" presetID="10" presetClass="exit" presetSubtype="0" fill="hold" grpId="0" nodeType="withEffect">
                                  <p:stCondLst>
                                    <p:cond delay="0"/>
                                  </p:stCondLst>
                                  <p:childTnLst>
                                    <p:animEffect transition="out" filter="fade">
                                      <p:cBhvr>
                                        <p:cTn id="48" dur="500"/>
                                        <p:tgtEl>
                                          <p:spTgt spid="58"/>
                                        </p:tgtEl>
                                      </p:cBhvr>
                                    </p:animEffect>
                                    <p:set>
                                      <p:cBhvr>
                                        <p:cTn id="49" dur="1" fill="hold">
                                          <p:stCondLst>
                                            <p:cond delay="499"/>
                                          </p:stCondLst>
                                        </p:cTn>
                                        <p:tgtEl>
                                          <p:spTgt spid="58"/>
                                        </p:tgtEl>
                                        <p:attrNameLst>
                                          <p:attrName>style.visibility</p:attrName>
                                        </p:attrNameLst>
                                      </p:cBhvr>
                                      <p:to>
                                        <p:strVal val="hidden"/>
                                      </p:to>
                                    </p:set>
                                  </p:childTnLst>
                                </p:cTn>
                              </p:par>
                              <p:par>
                                <p:cTn id="50" presetID="10" presetClass="exit" presetSubtype="0" fill="hold" grpId="0" nodeType="withEffect">
                                  <p:stCondLst>
                                    <p:cond delay="0"/>
                                  </p:stCondLst>
                                  <p:childTnLst>
                                    <p:animEffect transition="out" filter="fade">
                                      <p:cBhvr>
                                        <p:cTn id="51" dur="500"/>
                                        <p:tgtEl>
                                          <p:spTgt spid="40"/>
                                        </p:tgtEl>
                                      </p:cBhvr>
                                    </p:animEffect>
                                    <p:set>
                                      <p:cBhvr>
                                        <p:cTn id="52" dur="1" fill="hold">
                                          <p:stCondLst>
                                            <p:cond delay="499"/>
                                          </p:stCondLst>
                                        </p:cTn>
                                        <p:tgtEl>
                                          <p:spTgt spid="40"/>
                                        </p:tgtEl>
                                        <p:attrNameLst>
                                          <p:attrName>style.visibility</p:attrName>
                                        </p:attrNameLst>
                                      </p:cBhvr>
                                      <p:to>
                                        <p:strVal val="hidden"/>
                                      </p:to>
                                    </p:set>
                                  </p:childTnLst>
                                </p:cTn>
                              </p:par>
                              <p:par>
                                <p:cTn id="53" presetID="10" presetClass="exit" presetSubtype="0" fill="hold" grpId="0" nodeType="withEffect">
                                  <p:stCondLst>
                                    <p:cond delay="0"/>
                                  </p:stCondLst>
                                  <p:childTnLst>
                                    <p:animEffect transition="out" filter="fade">
                                      <p:cBhvr>
                                        <p:cTn id="54" dur="500"/>
                                        <p:tgtEl>
                                          <p:spTgt spid="41"/>
                                        </p:tgtEl>
                                      </p:cBhvr>
                                    </p:animEffect>
                                    <p:set>
                                      <p:cBhvr>
                                        <p:cTn id="55" dur="1" fill="hold">
                                          <p:stCondLst>
                                            <p:cond delay="499"/>
                                          </p:stCondLst>
                                        </p:cTn>
                                        <p:tgtEl>
                                          <p:spTgt spid="41"/>
                                        </p:tgtEl>
                                        <p:attrNameLst>
                                          <p:attrName>style.visibility</p:attrName>
                                        </p:attrNameLst>
                                      </p:cBhvr>
                                      <p:to>
                                        <p:strVal val="hidden"/>
                                      </p:to>
                                    </p:set>
                                  </p:childTnLst>
                                </p:cTn>
                              </p:par>
                              <p:par>
                                <p:cTn id="56" presetID="10" presetClass="exit" presetSubtype="0" fill="hold" grpId="0" nodeType="withEffect">
                                  <p:stCondLst>
                                    <p:cond delay="0"/>
                                  </p:stCondLst>
                                  <p:childTnLst>
                                    <p:animEffect transition="out" filter="fade">
                                      <p:cBhvr>
                                        <p:cTn id="57" dur="500"/>
                                        <p:tgtEl>
                                          <p:spTgt spid="42"/>
                                        </p:tgtEl>
                                      </p:cBhvr>
                                    </p:animEffect>
                                    <p:set>
                                      <p:cBhvr>
                                        <p:cTn id="58" dur="1" fill="hold">
                                          <p:stCondLst>
                                            <p:cond delay="499"/>
                                          </p:stCondLst>
                                        </p:cTn>
                                        <p:tgtEl>
                                          <p:spTgt spid="42"/>
                                        </p:tgtEl>
                                        <p:attrNameLst>
                                          <p:attrName>style.visibility</p:attrName>
                                        </p:attrNameLst>
                                      </p:cBhvr>
                                      <p:to>
                                        <p:strVal val="hidden"/>
                                      </p:to>
                                    </p:set>
                                  </p:childTnLst>
                                </p:cTn>
                              </p:par>
                              <p:par>
                                <p:cTn id="59" presetID="10" presetClass="exit" presetSubtype="0" fill="hold" grpId="0" nodeType="withEffect">
                                  <p:stCondLst>
                                    <p:cond delay="0"/>
                                  </p:stCondLst>
                                  <p:childTnLst>
                                    <p:animEffect transition="out" filter="fade">
                                      <p:cBhvr>
                                        <p:cTn id="60" dur="500"/>
                                        <p:tgtEl>
                                          <p:spTgt spid="49"/>
                                        </p:tgtEl>
                                      </p:cBhvr>
                                    </p:animEffect>
                                    <p:set>
                                      <p:cBhvr>
                                        <p:cTn id="61" dur="1" fill="hold">
                                          <p:stCondLst>
                                            <p:cond delay="499"/>
                                          </p:stCondLst>
                                        </p:cTn>
                                        <p:tgtEl>
                                          <p:spTgt spid="49"/>
                                        </p:tgtEl>
                                        <p:attrNameLst>
                                          <p:attrName>style.visibility</p:attrName>
                                        </p:attrNameLst>
                                      </p:cBhvr>
                                      <p:to>
                                        <p:strVal val="hidden"/>
                                      </p:to>
                                    </p:set>
                                  </p:childTnLst>
                                </p:cTn>
                              </p:par>
                              <p:par>
                                <p:cTn id="62" presetID="10" presetClass="exit" presetSubtype="0" fill="hold" grpId="0" nodeType="withEffect">
                                  <p:stCondLst>
                                    <p:cond delay="0"/>
                                  </p:stCondLst>
                                  <p:childTnLst>
                                    <p:animEffect transition="out" filter="fade">
                                      <p:cBhvr>
                                        <p:cTn id="63" dur="500"/>
                                        <p:tgtEl>
                                          <p:spTgt spid="59"/>
                                        </p:tgtEl>
                                      </p:cBhvr>
                                    </p:animEffect>
                                    <p:set>
                                      <p:cBhvr>
                                        <p:cTn id="64" dur="1" fill="hold">
                                          <p:stCondLst>
                                            <p:cond delay="499"/>
                                          </p:stCondLst>
                                        </p:cTn>
                                        <p:tgtEl>
                                          <p:spTgt spid="59"/>
                                        </p:tgtEl>
                                        <p:attrNameLst>
                                          <p:attrName>style.visibility</p:attrName>
                                        </p:attrNameLst>
                                      </p:cBhvr>
                                      <p:to>
                                        <p:strVal val="hidden"/>
                                      </p:to>
                                    </p:set>
                                  </p:childTnLst>
                                </p:cTn>
                              </p:par>
                              <p:par>
                                <p:cTn id="65" presetID="10" presetClass="exit" presetSubtype="0" fill="hold" grpId="0" nodeType="withEffect">
                                  <p:stCondLst>
                                    <p:cond delay="0"/>
                                  </p:stCondLst>
                                  <p:childTnLst>
                                    <p:animEffect transition="out" filter="fade">
                                      <p:cBhvr>
                                        <p:cTn id="66" dur="500"/>
                                        <p:tgtEl>
                                          <p:spTgt spid="50"/>
                                        </p:tgtEl>
                                      </p:cBhvr>
                                    </p:animEffect>
                                    <p:set>
                                      <p:cBhvr>
                                        <p:cTn id="67" dur="1" fill="hold">
                                          <p:stCondLst>
                                            <p:cond delay="499"/>
                                          </p:stCondLst>
                                        </p:cTn>
                                        <p:tgtEl>
                                          <p:spTgt spid="50"/>
                                        </p:tgtEl>
                                        <p:attrNameLst>
                                          <p:attrName>style.visibility</p:attrName>
                                        </p:attrNameLst>
                                      </p:cBhvr>
                                      <p:to>
                                        <p:strVal val="hidden"/>
                                      </p:to>
                                    </p:set>
                                  </p:childTnLst>
                                </p:cTn>
                              </p:par>
                              <p:par>
                                <p:cTn id="68" presetID="10" presetClass="exit" presetSubtype="0" fill="hold" grpId="0" nodeType="withEffect">
                                  <p:stCondLst>
                                    <p:cond delay="0"/>
                                  </p:stCondLst>
                                  <p:childTnLst>
                                    <p:animEffect transition="out" filter="fade">
                                      <p:cBhvr>
                                        <p:cTn id="69" dur="500"/>
                                        <p:tgtEl>
                                          <p:spTgt spid="60"/>
                                        </p:tgtEl>
                                      </p:cBhvr>
                                    </p:animEffect>
                                    <p:set>
                                      <p:cBhvr>
                                        <p:cTn id="70" dur="1" fill="hold">
                                          <p:stCondLst>
                                            <p:cond delay="499"/>
                                          </p:stCondLst>
                                        </p:cTn>
                                        <p:tgtEl>
                                          <p:spTgt spid="60"/>
                                        </p:tgtEl>
                                        <p:attrNameLst>
                                          <p:attrName>style.visibility</p:attrName>
                                        </p:attrNameLst>
                                      </p:cBhvr>
                                      <p:to>
                                        <p:strVal val="hidden"/>
                                      </p:to>
                                    </p:set>
                                  </p:childTnLst>
                                </p:cTn>
                              </p:par>
                              <p:par>
                                <p:cTn id="71" presetID="10" presetClass="exit" presetSubtype="0" fill="hold" grpId="0" nodeType="withEffect">
                                  <p:stCondLst>
                                    <p:cond delay="0"/>
                                  </p:stCondLst>
                                  <p:childTnLst>
                                    <p:animEffect transition="out" filter="fade">
                                      <p:cBhvr>
                                        <p:cTn id="72" dur="500"/>
                                        <p:tgtEl>
                                          <p:spTgt spid="51"/>
                                        </p:tgtEl>
                                      </p:cBhvr>
                                    </p:animEffect>
                                    <p:set>
                                      <p:cBhvr>
                                        <p:cTn id="73" dur="1" fill="hold">
                                          <p:stCondLst>
                                            <p:cond delay="499"/>
                                          </p:stCondLst>
                                        </p:cTn>
                                        <p:tgtEl>
                                          <p:spTgt spid="51"/>
                                        </p:tgtEl>
                                        <p:attrNameLst>
                                          <p:attrName>style.visibility</p:attrName>
                                        </p:attrNameLst>
                                      </p:cBhvr>
                                      <p:to>
                                        <p:strVal val="hidden"/>
                                      </p:to>
                                    </p:set>
                                  </p:childTnLst>
                                </p:cTn>
                              </p:par>
                              <p:par>
                                <p:cTn id="74" presetID="10" presetClass="exit" presetSubtype="0" fill="hold" grpId="0" nodeType="withEffect">
                                  <p:stCondLst>
                                    <p:cond delay="0"/>
                                  </p:stCondLst>
                                  <p:childTnLst>
                                    <p:animEffect transition="out" filter="fade">
                                      <p:cBhvr>
                                        <p:cTn id="75" dur="500"/>
                                        <p:tgtEl>
                                          <p:spTgt spid="52"/>
                                        </p:tgtEl>
                                      </p:cBhvr>
                                    </p:animEffect>
                                    <p:set>
                                      <p:cBhvr>
                                        <p:cTn id="76" dur="1" fill="hold">
                                          <p:stCondLst>
                                            <p:cond delay="499"/>
                                          </p:stCondLst>
                                        </p:cTn>
                                        <p:tgtEl>
                                          <p:spTgt spid="52"/>
                                        </p:tgtEl>
                                        <p:attrNameLst>
                                          <p:attrName>style.visibility</p:attrName>
                                        </p:attrNameLst>
                                      </p:cBhvr>
                                      <p:to>
                                        <p:strVal val="hidden"/>
                                      </p:to>
                                    </p:set>
                                  </p:childTnLst>
                                </p:cTn>
                              </p:par>
                              <p:par>
                                <p:cTn id="77" presetID="10" presetClass="exit" presetSubtype="0" fill="hold" grpId="0" nodeType="withEffect">
                                  <p:stCondLst>
                                    <p:cond delay="0"/>
                                  </p:stCondLst>
                                  <p:childTnLst>
                                    <p:animEffect transition="out" filter="fade">
                                      <p:cBhvr>
                                        <p:cTn id="78" dur="500"/>
                                        <p:tgtEl>
                                          <p:spTgt spid="53"/>
                                        </p:tgtEl>
                                      </p:cBhvr>
                                    </p:animEffect>
                                    <p:set>
                                      <p:cBhvr>
                                        <p:cTn id="79" dur="1" fill="hold">
                                          <p:stCondLst>
                                            <p:cond delay="499"/>
                                          </p:stCondLst>
                                        </p:cTn>
                                        <p:tgtEl>
                                          <p:spTgt spid="53"/>
                                        </p:tgtEl>
                                        <p:attrNameLst>
                                          <p:attrName>style.visibility</p:attrName>
                                        </p:attrNameLst>
                                      </p:cBhvr>
                                      <p:to>
                                        <p:strVal val="hidden"/>
                                      </p:to>
                                    </p:set>
                                  </p:childTnLst>
                                </p:cTn>
                              </p:par>
                              <p:par>
                                <p:cTn id="80" presetID="10" presetClass="exit" presetSubtype="0" fill="hold" grpId="0" nodeType="withEffect">
                                  <p:stCondLst>
                                    <p:cond delay="0"/>
                                  </p:stCondLst>
                                  <p:childTnLst>
                                    <p:animEffect transition="out" filter="fade">
                                      <p:cBhvr>
                                        <p:cTn id="81" dur="500"/>
                                        <p:tgtEl>
                                          <p:spTgt spid="31"/>
                                        </p:tgtEl>
                                      </p:cBhvr>
                                    </p:animEffect>
                                    <p:set>
                                      <p:cBhvr>
                                        <p:cTn id="82" dur="1" fill="hold">
                                          <p:stCondLst>
                                            <p:cond delay="499"/>
                                          </p:stCondLst>
                                        </p:cTn>
                                        <p:tgtEl>
                                          <p:spTgt spid="31"/>
                                        </p:tgtEl>
                                        <p:attrNameLst>
                                          <p:attrName>style.visibility</p:attrName>
                                        </p:attrNameLst>
                                      </p:cBhvr>
                                      <p:to>
                                        <p:strVal val="hidden"/>
                                      </p:to>
                                    </p:set>
                                  </p:childTnLst>
                                </p:cTn>
                              </p:par>
                              <p:par>
                                <p:cTn id="83" presetID="10" presetClass="exit" presetSubtype="0" fill="hold" grpId="0" nodeType="withEffect">
                                  <p:stCondLst>
                                    <p:cond delay="0"/>
                                  </p:stCondLst>
                                  <p:childTnLst>
                                    <p:animEffect transition="out" filter="fade">
                                      <p:cBhvr>
                                        <p:cTn id="84" dur="500"/>
                                        <p:tgtEl>
                                          <p:spTgt spid="61"/>
                                        </p:tgtEl>
                                      </p:cBhvr>
                                    </p:animEffect>
                                    <p:set>
                                      <p:cBhvr>
                                        <p:cTn id="85" dur="1" fill="hold">
                                          <p:stCondLst>
                                            <p:cond delay="499"/>
                                          </p:stCondLst>
                                        </p:cTn>
                                        <p:tgtEl>
                                          <p:spTgt spid="61"/>
                                        </p:tgtEl>
                                        <p:attrNameLst>
                                          <p:attrName>style.visibility</p:attrName>
                                        </p:attrNameLst>
                                      </p:cBhvr>
                                      <p:to>
                                        <p:strVal val="hidden"/>
                                      </p:to>
                                    </p:set>
                                  </p:childTnLst>
                                </p:cTn>
                              </p:par>
                              <p:par>
                                <p:cTn id="86" presetID="42" presetClass="path" presetSubtype="0" accel="50000" decel="50000" fill="hold" nodeType="withEffect">
                                  <p:stCondLst>
                                    <p:cond delay="0"/>
                                  </p:stCondLst>
                                  <p:childTnLst>
                                    <p:animMotion origin="layout" path="M 8.33333E-7 -2.96296E-6 L 0.17396 -0.36157 " pathEditMode="relative" rAng="0" ptsTypes="AA">
                                      <p:cBhvr>
                                        <p:cTn id="87" dur="2000" fill="hold"/>
                                        <p:tgtEl>
                                          <p:spTgt spid="3"/>
                                        </p:tgtEl>
                                        <p:attrNameLst>
                                          <p:attrName>ppt_x</p:attrName>
                                          <p:attrName>ppt_y</p:attrName>
                                        </p:attrNameLst>
                                      </p:cBhvr>
                                      <p:rCtr x="8698" y="-1807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animBg="1"/>
      <p:bldP spid="38" grpId="0" animBg="1"/>
      <p:bldP spid="39" grpId="0" animBg="1"/>
      <p:bldP spid="40" grpId="0" animBg="1"/>
      <p:bldP spid="41" grpId="0" animBg="1"/>
      <p:bldP spid="42"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6" grpId="0" animBg="1"/>
      <p:bldP spid="57" grpId="0" animBg="1"/>
      <p:bldP spid="58" grpId="0" animBg="1"/>
      <p:bldP spid="59" grpId="0" animBg="1"/>
      <p:bldP spid="60" grpId="0" animBg="1"/>
      <p:bldP spid="6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uppieren 20"/>
          <p:cNvGrpSpPr/>
          <p:nvPr/>
        </p:nvGrpSpPr>
        <p:grpSpPr>
          <a:xfrm>
            <a:off x="3752884" y="2420888"/>
            <a:ext cx="3267388" cy="2880320"/>
            <a:chOff x="3766198" y="2996952"/>
            <a:chExt cx="3267388" cy="2880320"/>
          </a:xfrm>
        </p:grpSpPr>
        <p:sp>
          <p:nvSpPr>
            <p:cNvPr id="10" name="Abgerundetes Rechteck 9"/>
            <p:cNvSpPr/>
            <p:nvPr/>
          </p:nvSpPr>
          <p:spPr>
            <a:xfrm>
              <a:off x="3766198" y="2996952"/>
              <a:ext cx="3267388" cy="2880320"/>
            </a:xfrm>
            <a:prstGeom prst="roundRect">
              <a:avLst>
                <a:gd name="adj" fmla="val 9092"/>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14" name="Textfeld 13"/>
            <p:cNvSpPr txBox="1"/>
            <p:nvPr/>
          </p:nvSpPr>
          <p:spPr>
            <a:xfrm>
              <a:off x="4282502" y="5230941"/>
              <a:ext cx="2194832" cy="646331"/>
            </a:xfrm>
            <a:prstGeom prst="rect">
              <a:avLst/>
            </a:prstGeom>
            <a:noFill/>
          </p:spPr>
          <p:txBody>
            <a:bodyPr wrap="none" rtlCol="0">
              <a:spAutoFit/>
            </a:bodyPr>
            <a:lstStyle/>
            <a:p>
              <a:r>
                <a:rPr lang="de-DE" dirty="0" smtClean="0"/>
                <a:t>Erhöhtes </a:t>
              </a:r>
            </a:p>
            <a:p>
              <a:r>
                <a:rPr lang="de-DE" dirty="0" smtClean="0"/>
                <a:t>Änderungspotential !</a:t>
              </a:r>
              <a:endParaRPr lang="de-DE" dirty="0"/>
            </a:p>
          </p:txBody>
        </p:sp>
      </p:grpSp>
      <p:grpSp>
        <p:nvGrpSpPr>
          <p:cNvPr id="22" name="Gruppieren 21"/>
          <p:cNvGrpSpPr/>
          <p:nvPr/>
        </p:nvGrpSpPr>
        <p:grpSpPr>
          <a:xfrm>
            <a:off x="5385264" y="2418032"/>
            <a:ext cx="1615034" cy="2232248"/>
            <a:chOff x="5398578" y="2994096"/>
            <a:chExt cx="1615034" cy="2232248"/>
          </a:xfrm>
        </p:grpSpPr>
        <p:sp>
          <p:nvSpPr>
            <p:cNvPr id="9" name="Abgerundetes Rechteck 8"/>
            <p:cNvSpPr/>
            <p:nvPr/>
          </p:nvSpPr>
          <p:spPr>
            <a:xfrm>
              <a:off x="5398578" y="2994096"/>
              <a:ext cx="1615034" cy="223224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de-DE"/>
            </a:p>
          </p:txBody>
        </p:sp>
        <p:sp>
          <p:nvSpPr>
            <p:cNvPr id="13" name="Textfeld 12"/>
            <p:cNvSpPr txBox="1"/>
            <p:nvPr/>
          </p:nvSpPr>
          <p:spPr>
            <a:xfrm>
              <a:off x="5503114" y="3949605"/>
              <a:ext cx="1405962" cy="1200329"/>
            </a:xfrm>
            <a:prstGeom prst="rect">
              <a:avLst/>
            </a:prstGeom>
            <a:noFill/>
          </p:spPr>
          <p:txBody>
            <a:bodyPr wrap="none" rtlCol="0">
              <a:spAutoFit/>
            </a:bodyPr>
            <a:lstStyle/>
            <a:p>
              <a:pPr algn="ctr"/>
              <a:r>
                <a:rPr lang="de-DE" dirty="0" smtClean="0"/>
                <a:t>Windows</a:t>
              </a:r>
            </a:p>
            <a:p>
              <a:pPr algn="ctr"/>
              <a:r>
                <a:rPr lang="de-DE" dirty="0" smtClean="0"/>
                <a:t>Workflow</a:t>
              </a:r>
            </a:p>
            <a:p>
              <a:pPr algn="ctr"/>
              <a:r>
                <a:rPr lang="de-DE" dirty="0" err="1" smtClean="0"/>
                <a:t>Foundation</a:t>
              </a:r>
              <a:endParaRPr lang="de-DE" dirty="0" smtClean="0"/>
            </a:p>
            <a:p>
              <a:pPr algn="ctr"/>
              <a:r>
                <a:rPr lang="de-DE" dirty="0" smtClean="0"/>
                <a:t>Rules Engine</a:t>
              </a:r>
              <a:endParaRPr lang="de-DE" dirty="0"/>
            </a:p>
          </p:txBody>
        </p:sp>
      </p:grpSp>
      <p:grpSp>
        <p:nvGrpSpPr>
          <p:cNvPr id="19" name="Gruppieren 18"/>
          <p:cNvGrpSpPr/>
          <p:nvPr/>
        </p:nvGrpSpPr>
        <p:grpSpPr>
          <a:xfrm>
            <a:off x="3732910" y="2420888"/>
            <a:ext cx="1615034" cy="2232248"/>
            <a:chOff x="3746224" y="2996952"/>
            <a:chExt cx="1615034" cy="2232248"/>
          </a:xfrm>
        </p:grpSpPr>
        <p:sp>
          <p:nvSpPr>
            <p:cNvPr id="8" name="Abgerundetes Rechteck 7"/>
            <p:cNvSpPr/>
            <p:nvPr/>
          </p:nvSpPr>
          <p:spPr>
            <a:xfrm>
              <a:off x="3746224" y="2996952"/>
              <a:ext cx="1615034" cy="223224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de-DE" dirty="0"/>
            </a:p>
          </p:txBody>
        </p:sp>
        <p:sp>
          <p:nvSpPr>
            <p:cNvPr id="12" name="Textfeld 11"/>
            <p:cNvSpPr txBox="1"/>
            <p:nvPr/>
          </p:nvSpPr>
          <p:spPr>
            <a:xfrm>
              <a:off x="3902372" y="4088105"/>
              <a:ext cx="1282723" cy="923330"/>
            </a:xfrm>
            <a:prstGeom prst="rect">
              <a:avLst/>
            </a:prstGeom>
            <a:noFill/>
          </p:spPr>
          <p:txBody>
            <a:bodyPr wrap="none" rtlCol="0">
              <a:spAutoFit/>
            </a:bodyPr>
            <a:lstStyle/>
            <a:p>
              <a:pPr algn="ctr"/>
              <a:r>
                <a:rPr lang="de-DE" dirty="0" smtClean="0"/>
                <a:t>Windows </a:t>
              </a:r>
            </a:p>
            <a:p>
              <a:pPr algn="ctr"/>
              <a:r>
                <a:rPr lang="de-DE" dirty="0" smtClean="0"/>
                <a:t>Workflow</a:t>
              </a:r>
            </a:p>
            <a:p>
              <a:pPr algn="ctr"/>
              <a:r>
                <a:rPr lang="de-DE" dirty="0" err="1" smtClean="0"/>
                <a:t>Foundation</a:t>
              </a:r>
              <a:endParaRPr lang="de-DE" dirty="0"/>
            </a:p>
          </p:txBody>
        </p:sp>
      </p:grpSp>
      <p:grpSp>
        <p:nvGrpSpPr>
          <p:cNvPr id="18" name="Gruppieren 17"/>
          <p:cNvGrpSpPr/>
          <p:nvPr/>
        </p:nvGrpSpPr>
        <p:grpSpPr>
          <a:xfrm>
            <a:off x="2060896" y="2420888"/>
            <a:ext cx="1633694" cy="2880320"/>
            <a:chOff x="2074210" y="2996952"/>
            <a:chExt cx="1633694" cy="2880320"/>
          </a:xfrm>
        </p:grpSpPr>
        <p:sp>
          <p:nvSpPr>
            <p:cNvPr id="16" name="Abgerundetes Rechteck 15"/>
            <p:cNvSpPr/>
            <p:nvPr/>
          </p:nvSpPr>
          <p:spPr>
            <a:xfrm>
              <a:off x="2074210" y="2996952"/>
              <a:ext cx="1633694" cy="2880320"/>
            </a:xfrm>
            <a:prstGeom prst="roundRect">
              <a:avLst>
                <a:gd name="adj" fmla="val 18434"/>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15" name="Textfeld 14"/>
            <p:cNvSpPr txBox="1"/>
            <p:nvPr/>
          </p:nvSpPr>
          <p:spPr>
            <a:xfrm>
              <a:off x="2290864" y="5369440"/>
              <a:ext cx="1224136" cy="369332"/>
            </a:xfrm>
            <a:prstGeom prst="rect">
              <a:avLst/>
            </a:prstGeom>
            <a:noFill/>
          </p:spPr>
          <p:txBody>
            <a:bodyPr wrap="square" rtlCol="0">
              <a:spAutoFit/>
            </a:bodyPr>
            <a:lstStyle/>
            <a:p>
              <a:r>
                <a:rPr lang="de-DE" dirty="0" smtClean="0"/>
                <a:t>Relativ Fix</a:t>
              </a:r>
              <a:endParaRPr lang="de-DE" dirty="0"/>
            </a:p>
          </p:txBody>
        </p:sp>
      </p:grpSp>
      <p:grpSp>
        <p:nvGrpSpPr>
          <p:cNvPr id="17" name="Gruppieren 16"/>
          <p:cNvGrpSpPr/>
          <p:nvPr/>
        </p:nvGrpSpPr>
        <p:grpSpPr>
          <a:xfrm>
            <a:off x="2079556" y="2420888"/>
            <a:ext cx="1615034" cy="2232248"/>
            <a:chOff x="2092870" y="2996952"/>
            <a:chExt cx="1615034" cy="2232248"/>
          </a:xfrm>
        </p:grpSpPr>
        <p:sp>
          <p:nvSpPr>
            <p:cNvPr id="7" name="Abgerundetes Rechteck 6"/>
            <p:cNvSpPr/>
            <p:nvPr/>
          </p:nvSpPr>
          <p:spPr>
            <a:xfrm>
              <a:off x="2092870" y="2996952"/>
              <a:ext cx="1615034" cy="223224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de-DE" dirty="0"/>
            </a:p>
          </p:txBody>
        </p:sp>
        <p:sp>
          <p:nvSpPr>
            <p:cNvPr id="11" name="Textfeld 10"/>
            <p:cNvSpPr txBox="1"/>
            <p:nvPr/>
          </p:nvSpPr>
          <p:spPr>
            <a:xfrm>
              <a:off x="2168308" y="4365104"/>
              <a:ext cx="1469248" cy="369332"/>
            </a:xfrm>
            <a:prstGeom prst="rect">
              <a:avLst/>
            </a:prstGeom>
            <a:noFill/>
          </p:spPr>
          <p:txBody>
            <a:bodyPr wrap="none" rtlCol="0">
              <a:spAutoFit/>
            </a:bodyPr>
            <a:lstStyle/>
            <a:p>
              <a:r>
                <a:rPr lang="de-DE" dirty="0" smtClean="0"/>
                <a:t>.NET Objekte</a:t>
              </a:r>
              <a:endParaRPr lang="de-DE" dirty="0"/>
            </a:p>
          </p:txBody>
        </p:sp>
      </p:grpSp>
      <p:sp>
        <p:nvSpPr>
          <p:cNvPr id="2" name="Titel 1"/>
          <p:cNvSpPr>
            <a:spLocks noGrp="1"/>
          </p:cNvSpPr>
          <p:nvPr>
            <p:ph type="title"/>
          </p:nvPr>
        </p:nvSpPr>
        <p:spPr/>
        <p:txBody>
          <a:bodyPr>
            <a:normAutofit/>
          </a:bodyPr>
          <a:lstStyle/>
          <a:p>
            <a:r>
              <a:rPr lang="de-DE" dirty="0" smtClean="0"/>
              <a:t>Umsetzung mit .NET &amp; WF</a:t>
            </a:r>
            <a:endParaRPr lang="de-DE" dirty="0"/>
          </a:p>
        </p:txBody>
      </p:sp>
      <p:sp>
        <p:nvSpPr>
          <p:cNvPr id="4" name="Abgerundetes Rechteck 3"/>
          <p:cNvSpPr/>
          <p:nvPr/>
        </p:nvSpPr>
        <p:spPr>
          <a:xfrm>
            <a:off x="3766598" y="2564904"/>
            <a:ext cx="1527644" cy="740923"/>
          </a:xfrm>
          <a:prstGeom prst="roundRect">
            <a:avLst/>
          </a:prstGeom>
          <a:solidFill>
            <a:srgbClr val="FFFF99"/>
          </a:solidFill>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smtClean="0"/>
              <a:t>Geschäfts Prozesse</a:t>
            </a:r>
            <a:br>
              <a:rPr lang="de-DE" sz="1400" dirty="0" smtClean="0"/>
            </a:br>
            <a:r>
              <a:rPr lang="de-DE" sz="1050" dirty="0" smtClean="0"/>
              <a:t>(Business Prozess)</a:t>
            </a:r>
            <a:endParaRPr lang="de-DE" sz="1200" dirty="0"/>
          </a:p>
        </p:txBody>
      </p:sp>
      <p:sp>
        <p:nvSpPr>
          <p:cNvPr id="5" name="Abgerundetes Rechteck 4"/>
          <p:cNvSpPr/>
          <p:nvPr/>
        </p:nvSpPr>
        <p:spPr>
          <a:xfrm>
            <a:off x="5407401" y="2564904"/>
            <a:ext cx="1527644" cy="740923"/>
          </a:xfrm>
          <a:prstGeom prst="roundRect">
            <a:avLst/>
          </a:prstGeom>
          <a:solidFill>
            <a:srgbClr val="FFFF99"/>
          </a:solidFill>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smtClean="0"/>
              <a:t>Geschäftsregeln</a:t>
            </a:r>
            <a:br>
              <a:rPr lang="de-DE" sz="1400" dirty="0" smtClean="0"/>
            </a:br>
            <a:r>
              <a:rPr lang="de-DE" sz="1050" dirty="0" smtClean="0"/>
              <a:t>(Business Rules)</a:t>
            </a:r>
            <a:endParaRPr lang="de-DE" sz="1400" dirty="0"/>
          </a:p>
        </p:txBody>
      </p:sp>
      <p:sp>
        <p:nvSpPr>
          <p:cNvPr id="6" name="Abgerundetes Rechteck 5"/>
          <p:cNvSpPr/>
          <p:nvPr/>
        </p:nvSpPr>
        <p:spPr>
          <a:xfrm>
            <a:off x="2125796" y="2564904"/>
            <a:ext cx="1527644" cy="740923"/>
          </a:xfrm>
          <a:prstGeom prst="roundRect">
            <a:avLst/>
          </a:prstGeom>
          <a:solidFill>
            <a:srgbClr val="FFFF99"/>
          </a:solidFill>
        </p:spPr>
        <p:style>
          <a:lnRef idx="1">
            <a:schemeClr val="dk1"/>
          </a:lnRef>
          <a:fillRef idx="2">
            <a:schemeClr val="dk1"/>
          </a:fillRef>
          <a:effectRef idx="1">
            <a:schemeClr val="dk1"/>
          </a:effectRef>
          <a:fontRef idx="minor">
            <a:schemeClr val="dk1"/>
          </a:fontRef>
        </p:style>
        <p:txBody>
          <a:bodyPr rtlCol="0" anchor="ctr"/>
          <a:lstStyle/>
          <a:p>
            <a:pPr algn="ctr"/>
            <a:r>
              <a:rPr lang="de-DE" sz="1200" dirty="0" smtClean="0"/>
              <a:t>Geschäfts-</a:t>
            </a:r>
            <a:r>
              <a:rPr lang="de-DE" sz="1200" dirty="0" err="1" smtClean="0"/>
              <a:t>Domainen</a:t>
            </a:r>
            <a:r>
              <a:rPr lang="de-DE" sz="1200" dirty="0" smtClean="0"/>
              <a:t> Modell</a:t>
            </a:r>
          </a:p>
          <a:p>
            <a:pPr algn="ctr"/>
            <a:r>
              <a:rPr lang="de-DE" sz="1050" dirty="0"/>
              <a:t>(Business </a:t>
            </a:r>
            <a:r>
              <a:rPr lang="de-DE" sz="1050" dirty="0" err="1"/>
              <a:t>Object</a:t>
            </a:r>
            <a:r>
              <a:rPr lang="de-DE" sz="1050" dirty="0"/>
              <a:t> Modell)</a:t>
            </a:r>
          </a:p>
        </p:txBody>
      </p:sp>
    </p:spTree>
    <p:extLst>
      <p:ext uri="{BB962C8B-B14F-4D97-AF65-F5344CB8AC3E}">
        <p14:creationId xmlns:p14="http://schemas.microsoft.com/office/powerpoint/2010/main" val="6632845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Geschäfts-Prozess </a:t>
            </a:r>
            <a:br>
              <a:rPr lang="de-DE" dirty="0" smtClean="0"/>
            </a:br>
            <a:r>
              <a:rPr lang="de-DE" sz="4000" dirty="0" smtClean="0"/>
              <a:t>(beschrieben in UML)</a:t>
            </a:r>
            <a:endParaRPr lang="de-DE"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1622647"/>
            <a:ext cx="4536504" cy="5177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04860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Geschäfts-Prozesse </a:t>
            </a:r>
            <a:br>
              <a:rPr lang="de-DE" dirty="0" smtClean="0"/>
            </a:br>
            <a:r>
              <a:rPr lang="de-DE" sz="4000" dirty="0" smtClean="0"/>
              <a:t>(ausführbar mit WF)</a:t>
            </a:r>
            <a:endParaRPr lang="de-DE" sz="40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6659" y="1556792"/>
            <a:ext cx="5208058" cy="51832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26296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Workflow in Action</a:t>
            </a:r>
            <a:endParaRPr lang="de-DE" dirty="0"/>
          </a:p>
        </p:txBody>
      </p:sp>
      <p:sp>
        <p:nvSpPr>
          <p:cNvPr id="4" name="Textfeld 3"/>
          <p:cNvSpPr txBox="1"/>
          <p:nvPr/>
        </p:nvSpPr>
        <p:spPr>
          <a:xfrm>
            <a:off x="2776240" y="3068960"/>
            <a:ext cx="3240360" cy="1323439"/>
          </a:xfrm>
          <a:prstGeom prst="rect">
            <a:avLst/>
          </a:prstGeom>
          <a:noFill/>
        </p:spPr>
        <p:txBody>
          <a:bodyPr wrap="square" rtlCol="0">
            <a:spAutoFit/>
          </a:bodyPr>
          <a:lstStyle/>
          <a:p>
            <a:pPr algn="ctr"/>
            <a:r>
              <a:rPr lang="de-DE" sz="8000" b="1" dirty="0" smtClean="0"/>
              <a:t>Demo</a:t>
            </a:r>
            <a:endParaRPr lang="de-DE" sz="8000" b="1" dirty="0"/>
          </a:p>
        </p:txBody>
      </p:sp>
    </p:spTree>
    <p:extLst>
      <p:ext uri="{BB962C8B-B14F-4D97-AF65-F5344CB8AC3E}">
        <p14:creationId xmlns:p14="http://schemas.microsoft.com/office/powerpoint/2010/main" val="4607707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uppieren 20"/>
          <p:cNvGrpSpPr/>
          <p:nvPr/>
        </p:nvGrpSpPr>
        <p:grpSpPr>
          <a:xfrm>
            <a:off x="3752884" y="2420888"/>
            <a:ext cx="3267388" cy="2880320"/>
            <a:chOff x="3766198" y="2996952"/>
            <a:chExt cx="3267388" cy="2880320"/>
          </a:xfrm>
        </p:grpSpPr>
        <p:sp>
          <p:nvSpPr>
            <p:cNvPr id="10" name="Abgerundetes Rechteck 9"/>
            <p:cNvSpPr/>
            <p:nvPr/>
          </p:nvSpPr>
          <p:spPr>
            <a:xfrm>
              <a:off x="3766198" y="2996952"/>
              <a:ext cx="3267388" cy="2880320"/>
            </a:xfrm>
            <a:prstGeom prst="roundRect">
              <a:avLst>
                <a:gd name="adj" fmla="val 9092"/>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14" name="Textfeld 13"/>
            <p:cNvSpPr txBox="1"/>
            <p:nvPr/>
          </p:nvSpPr>
          <p:spPr>
            <a:xfrm>
              <a:off x="4282502" y="5230941"/>
              <a:ext cx="2194832" cy="646331"/>
            </a:xfrm>
            <a:prstGeom prst="rect">
              <a:avLst/>
            </a:prstGeom>
            <a:noFill/>
          </p:spPr>
          <p:txBody>
            <a:bodyPr wrap="none" rtlCol="0">
              <a:spAutoFit/>
            </a:bodyPr>
            <a:lstStyle/>
            <a:p>
              <a:r>
                <a:rPr lang="de-DE" dirty="0" smtClean="0"/>
                <a:t>Erhöhtes </a:t>
              </a:r>
            </a:p>
            <a:p>
              <a:r>
                <a:rPr lang="de-DE" dirty="0" smtClean="0"/>
                <a:t>Änderungspotential !</a:t>
              </a:r>
              <a:endParaRPr lang="de-DE" dirty="0"/>
            </a:p>
          </p:txBody>
        </p:sp>
      </p:grpSp>
      <p:grpSp>
        <p:nvGrpSpPr>
          <p:cNvPr id="22" name="Gruppieren 21"/>
          <p:cNvGrpSpPr/>
          <p:nvPr/>
        </p:nvGrpSpPr>
        <p:grpSpPr>
          <a:xfrm>
            <a:off x="5385264" y="2418032"/>
            <a:ext cx="1615034" cy="2232248"/>
            <a:chOff x="5398578" y="2994096"/>
            <a:chExt cx="1615034" cy="2232248"/>
          </a:xfrm>
        </p:grpSpPr>
        <p:sp>
          <p:nvSpPr>
            <p:cNvPr id="9" name="Abgerundetes Rechteck 8"/>
            <p:cNvSpPr/>
            <p:nvPr/>
          </p:nvSpPr>
          <p:spPr>
            <a:xfrm>
              <a:off x="5398578" y="2994096"/>
              <a:ext cx="1615034" cy="223224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de-DE"/>
            </a:p>
          </p:txBody>
        </p:sp>
        <p:sp>
          <p:nvSpPr>
            <p:cNvPr id="13" name="Textfeld 12"/>
            <p:cNvSpPr txBox="1"/>
            <p:nvPr/>
          </p:nvSpPr>
          <p:spPr>
            <a:xfrm>
              <a:off x="5503114" y="3949605"/>
              <a:ext cx="1405962" cy="1200329"/>
            </a:xfrm>
            <a:prstGeom prst="rect">
              <a:avLst/>
            </a:prstGeom>
            <a:noFill/>
          </p:spPr>
          <p:txBody>
            <a:bodyPr wrap="none" rtlCol="0">
              <a:spAutoFit/>
            </a:bodyPr>
            <a:lstStyle/>
            <a:p>
              <a:pPr algn="ctr"/>
              <a:r>
                <a:rPr lang="de-DE" dirty="0" smtClean="0"/>
                <a:t>Windows</a:t>
              </a:r>
            </a:p>
            <a:p>
              <a:pPr algn="ctr"/>
              <a:r>
                <a:rPr lang="de-DE" dirty="0" smtClean="0"/>
                <a:t>Workflow</a:t>
              </a:r>
            </a:p>
            <a:p>
              <a:pPr algn="ctr"/>
              <a:r>
                <a:rPr lang="de-DE" dirty="0" err="1" smtClean="0"/>
                <a:t>Foundation</a:t>
              </a:r>
              <a:endParaRPr lang="de-DE" dirty="0" smtClean="0"/>
            </a:p>
            <a:p>
              <a:pPr algn="ctr"/>
              <a:r>
                <a:rPr lang="de-DE" dirty="0" smtClean="0"/>
                <a:t>Rules Engine</a:t>
              </a:r>
              <a:endParaRPr lang="de-DE" dirty="0"/>
            </a:p>
          </p:txBody>
        </p:sp>
      </p:grpSp>
      <p:grpSp>
        <p:nvGrpSpPr>
          <p:cNvPr id="19" name="Gruppieren 18"/>
          <p:cNvGrpSpPr/>
          <p:nvPr/>
        </p:nvGrpSpPr>
        <p:grpSpPr>
          <a:xfrm>
            <a:off x="3732910" y="2420888"/>
            <a:ext cx="1615034" cy="2232248"/>
            <a:chOff x="3746224" y="2996952"/>
            <a:chExt cx="1615034" cy="2232248"/>
          </a:xfrm>
        </p:grpSpPr>
        <p:sp>
          <p:nvSpPr>
            <p:cNvPr id="8" name="Abgerundetes Rechteck 7"/>
            <p:cNvSpPr/>
            <p:nvPr/>
          </p:nvSpPr>
          <p:spPr>
            <a:xfrm>
              <a:off x="3746224" y="2996952"/>
              <a:ext cx="1615034" cy="223224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de-DE" dirty="0"/>
            </a:p>
          </p:txBody>
        </p:sp>
        <p:sp>
          <p:nvSpPr>
            <p:cNvPr id="12" name="Textfeld 11"/>
            <p:cNvSpPr txBox="1"/>
            <p:nvPr/>
          </p:nvSpPr>
          <p:spPr>
            <a:xfrm>
              <a:off x="3902372" y="4088105"/>
              <a:ext cx="1282723" cy="923330"/>
            </a:xfrm>
            <a:prstGeom prst="rect">
              <a:avLst/>
            </a:prstGeom>
            <a:noFill/>
          </p:spPr>
          <p:txBody>
            <a:bodyPr wrap="none" rtlCol="0">
              <a:spAutoFit/>
            </a:bodyPr>
            <a:lstStyle/>
            <a:p>
              <a:pPr algn="ctr"/>
              <a:r>
                <a:rPr lang="de-DE" dirty="0" smtClean="0"/>
                <a:t>Windows </a:t>
              </a:r>
            </a:p>
            <a:p>
              <a:pPr algn="ctr"/>
              <a:r>
                <a:rPr lang="de-DE" dirty="0" smtClean="0"/>
                <a:t>Workflow</a:t>
              </a:r>
            </a:p>
            <a:p>
              <a:pPr algn="ctr"/>
              <a:r>
                <a:rPr lang="de-DE" dirty="0" err="1" smtClean="0"/>
                <a:t>Foundation</a:t>
              </a:r>
              <a:endParaRPr lang="de-DE" dirty="0"/>
            </a:p>
          </p:txBody>
        </p:sp>
      </p:grpSp>
      <p:grpSp>
        <p:nvGrpSpPr>
          <p:cNvPr id="18" name="Gruppieren 17"/>
          <p:cNvGrpSpPr/>
          <p:nvPr/>
        </p:nvGrpSpPr>
        <p:grpSpPr>
          <a:xfrm>
            <a:off x="2060896" y="2420888"/>
            <a:ext cx="1633694" cy="2880320"/>
            <a:chOff x="2074210" y="2996952"/>
            <a:chExt cx="1633694" cy="2880320"/>
          </a:xfrm>
        </p:grpSpPr>
        <p:sp>
          <p:nvSpPr>
            <p:cNvPr id="16" name="Abgerundetes Rechteck 15"/>
            <p:cNvSpPr/>
            <p:nvPr/>
          </p:nvSpPr>
          <p:spPr>
            <a:xfrm>
              <a:off x="2074210" y="2996952"/>
              <a:ext cx="1633694" cy="2880320"/>
            </a:xfrm>
            <a:prstGeom prst="roundRect">
              <a:avLst>
                <a:gd name="adj" fmla="val 18434"/>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15" name="Textfeld 14"/>
            <p:cNvSpPr txBox="1"/>
            <p:nvPr/>
          </p:nvSpPr>
          <p:spPr>
            <a:xfrm>
              <a:off x="2290864" y="5369440"/>
              <a:ext cx="1224136" cy="369332"/>
            </a:xfrm>
            <a:prstGeom prst="rect">
              <a:avLst/>
            </a:prstGeom>
            <a:noFill/>
          </p:spPr>
          <p:txBody>
            <a:bodyPr wrap="square" rtlCol="0">
              <a:spAutoFit/>
            </a:bodyPr>
            <a:lstStyle/>
            <a:p>
              <a:r>
                <a:rPr lang="de-DE" dirty="0" smtClean="0"/>
                <a:t>Relativ Fix</a:t>
              </a:r>
              <a:endParaRPr lang="de-DE" dirty="0"/>
            </a:p>
          </p:txBody>
        </p:sp>
      </p:grpSp>
      <p:grpSp>
        <p:nvGrpSpPr>
          <p:cNvPr id="17" name="Gruppieren 16"/>
          <p:cNvGrpSpPr/>
          <p:nvPr/>
        </p:nvGrpSpPr>
        <p:grpSpPr>
          <a:xfrm>
            <a:off x="2079556" y="2420888"/>
            <a:ext cx="1615034" cy="2232248"/>
            <a:chOff x="2092870" y="2996952"/>
            <a:chExt cx="1615034" cy="2232248"/>
          </a:xfrm>
        </p:grpSpPr>
        <p:sp>
          <p:nvSpPr>
            <p:cNvPr id="7" name="Abgerundetes Rechteck 6"/>
            <p:cNvSpPr/>
            <p:nvPr/>
          </p:nvSpPr>
          <p:spPr>
            <a:xfrm>
              <a:off x="2092870" y="2996952"/>
              <a:ext cx="1615034" cy="223224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de-DE" dirty="0"/>
            </a:p>
          </p:txBody>
        </p:sp>
        <p:sp>
          <p:nvSpPr>
            <p:cNvPr id="11" name="Textfeld 10"/>
            <p:cNvSpPr txBox="1"/>
            <p:nvPr/>
          </p:nvSpPr>
          <p:spPr>
            <a:xfrm>
              <a:off x="2168308" y="4365104"/>
              <a:ext cx="1469248" cy="369332"/>
            </a:xfrm>
            <a:prstGeom prst="rect">
              <a:avLst/>
            </a:prstGeom>
            <a:noFill/>
          </p:spPr>
          <p:txBody>
            <a:bodyPr wrap="none" rtlCol="0">
              <a:spAutoFit/>
            </a:bodyPr>
            <a:lstStyle/>
            <a:p>
              <a:r>
                <a:rPr lang="de-DE" dirty="0" smtClean="0"/>
                <a:t>.NET Objekte</a:t>
              </a:r>
              <a:endParaRPr lang="de-DE" dirty="0"/>
            </a:p>
          </p:txBody>
        </p:sp>
      </p:grpSp>
      <p:sp>
        <p:nvSpPr>
          <p:cNvPr id="2" name="Titel 1"/>
          <p:cNvSpPr>
            <a:spLocks noGrp="1"/>
          </p:cNvSpPr>
          <p:nvPr>
            <p:ph type="title"/>
          </p:nvPr>
        </p:nvSpPr>
        <p:spPr/>
        <p:txBody>
          <a:bodyPr>
            <a:normAutofit fontScale="90000"/>
          </a:bodyPr>
          <a:lstStyle/>
          <a:p>
            <a:r>
              <a:rPr lang="de-DE" dirty="0" smtClean="0"/>
              <a:t>Spezifikationsbestandteile Ausführbar machen mit .NET &amp; WF</a:t>
            </a:r>
            <a:endParaRPr lang="de-DE" dirty="0"/>
          </a:p>
        </p:txBody>
      </p:sp>
      <p:sp>
        <p:nvSpPr>
          <p:cNvPr id="4" name="Abgerundetes Rechteck 3"/>
          <p:cNvSpPr/>
          <p:nvPr/>
        </p:nvSpPr>
        <p:spPr>
          <a:xfrm>
            <a:off x="3766598" y="2564904"/>
            <a:ext cx="1527644" cy="740923"/>
          </a:xfrm>
          <a:prstGeom prst="roundRect">
            <a:avLst/>
          </a:prstGeom>
          <a:solidFill>
            <a:srgbClr val="FFFF99"/>
          </a:solidFill>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smtClean="0"/>
              <a:t>Geschäfts Prozesse</a:t>
            </a:r>
            <a:br>
              <a:rPr lang="de-DE" sz="1400" dirty="0" smtClean="0"/>
            </a:br>
            <a:r>
              <a:rPr lang="de-DE" sz="1050" dirty="0" smtClean="0"/>
              <a:t>(Business Prozess)</a:t>
            </a:r>
            <a:endParaRPr lang="de-DE" sz="1200" dirty="0"/>
          </a:p>
        </p:txBody>
      </p:sp>
      <p:sp>
        <p:nvSpPr>
          <p:cNvPr id="5" name="Abgerundetes Rechteck 4"/>
          <p:cNvSpPr/>
          <p:nvPr/>
        </p:nvSpPr>
        <p:spPr>
          <a:xfrm>
            <a:off x="5407401" y="2564904"/>
            <a:ext cx="1527644" cy="740923"/>
          </a:xfrm>
          <a:prstGeom prst="roundRect">
            <a:avLst/>
          </a:prstGeom>
          <a:solidFill>
            <a:srgbClr val="FFFF99"/>
          </a:solidFill>
        </p:spPr>
        <p:style>
          <a:lnRef idx="1">
            <a:schemeClr val="dk1"/>
          </a:lnRef>
          <a:fillRef idx="2">
            <a:schemeClr val="dk1"/>
          </a:fillRef>
          <a:effectRef idx="1">
            <a:schemeClr val="dk1"/>
          </a:effectRef>
          <a:fontRef idx="minor">
            <a:schemeClr val="dk1"/>
          </a:fontRef>
        </p:style>
        <p:txBody>
          <a:bodyPr rtlCol="0" anchor="ctr"/>
          <a:lstStyle/>
          <a:p>
            <a:pPr algn="ctr"/>
            <a:r>
              <a:rPr lang="de-DE" sz="1400" dirty="0" smtClean="0"/>
              <a:t>Geschäftsregeln</a:t>
            </a:r>
            <a:br>
              <a:rPr lang="de-DE" sz="1400" dirty="0" smtClean="0"/>
            </a:br>
            <a:r>
              <a:rPr lang="de-DE" sz="1050" dirty="0" smtClean="0"/>
              <a:t>(Business Rules)</a:t>
            </a:r>
            <a:endParaRPr lang="de-DE" sz="1400" dirty="0"/>
          </a:p>
        </p:txBody>
      </p:sp>
      <p:sp>
        <p:nvSpPr>
          <p:cNvPr id="6" name="Abgerundetes Rechteck 5"/>
          <p:cNvSpPr/>
          <p:nvPr/>
        </p:nvSpPr>
        <p:spPr>
          <a:xfrm>
            <a:off x="2125796" y="2564904"/>
            <a:ext cx="1527644" cy="740923"/>
          </a:xfrm>
          <a:prstGeom prst="roundRect">
            <a:avLst/>
          </a:prstGeom>
          <a:solidFill>
            <a:srgbClr val="FFFF99"/>
          </a:solidFill>
        </p:spPr>
        <p:style>
          <a:lnRef idx="1">
            <a:schemeClr val="dk1"/>
          </a:lnRef>
          <a:fillRef idx="2">
            <a:schemeClr val="dk1"/>
          </a:fillRef>
          <a:effectRef idx="1">
            <a:schemeClr val="dk1"/>
          </a:effectRef>
          <a:fontRef idx="minor">
            <a:schemeClr val="dk1"/>
          </a:fontRef>
        </p:style>
        <p:txBody>
          <a:bodyPr rtlCol="0" anchor="ctr"/>
          <a:lstStyle/>
          <a:p>
            <a:pPr algn="ctr"/>
            <a:r>
              <a:rPr lang="de-DE" sz="1200" dirty="0" smtClean="0"/>
              <a:t>Geschäfts-</a:t>
            </a:r>
            <a:r>
              <a:rPr lang="de-DE" sz="1200" dirty="0" err="1" smtClean="0"/>
              <a:t>Domainen</a:t>
            </a:r>
            <a:r>
              <a:rPr lang="de-DE" sz="1200" dirty="0" smtClean="0"/>
              <a:t> Modell</a:t>
            </a:r>
          </a:p>
          <a:p>
            <a:pPr algn="ctr"/>
            <a:r>
              <a:rPr lang="de-DE" sz="1050" dirty="0"/>
              <a:t>(Business </a:t>
            </a:r>
            <a:r>
              <a:rPr lang="de-DE" sz="1050" dirty="0" err="1"/>
              <a:t>Object</a:t>
            </a:r>
            <a:r>
              <a:rPr lang="de-DE" sz="1050" dirty="0"/>
              <a:t> Modell)</a:t>
            </a:r>
          </a:p>
        </p:txBody>
      </p:sp>
    </p:spTree>
    <p:extLst>
      <p:ext uri="{BB962C8B-B14F-4D97-AF65-F5344CB8AC3E}">
        <p14:creationId xmlns:p14="http://schemas.microsoft.com/office/powerpoint/2010/main" val="27546166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Geschäftsregeln</a:t>
            </a:r>
            <a:endParaRPr lang="de-DE" dirty="0"/>
          </a:p>
        </p:txBody>
      </p:sp>
      <p:sp>
        <p:nvSpPr>
          <p:cNvPr id="5" name="Inhaltsplatzhalter 4"/>
          <p:cNvSpPr>
            <a:spLocks noGrp="1"/>
          </p:cNvSpPr>
          <p:nvPr>
            <p:ph idx="1"/>
          </p:nvPr>
        </p:nvSpPr>
        <p:spPr>
          <a:xfrm>
            <a:off x="457200" y="1775191"/>
            <a:ext cx="8229600" cy="4693593"/>
          </a:xfrm>
          <a:prstGeom prst="rect">
            <a:avLst/>
          </a:prstGeom>
        </p:spPr>
        <p:txBody>
          <a:bodyPr>
            <a:spAutoFit/>
          </a:bodyPr>
          <a:lstStyle/>
          <a:p>
            <a:r>
              <a:rPr lang="de-DE" dirty="0" smtClean="0"/>
              <a:t>Der </a:t>
            </a:r>
            <a:r>
              <a:rPr lang="de-DE" dirty="0"/>
              <a:t>Kunde bezahlt keine Versandkosten, wenn der Betrag seiner Bestellung größer gleich 20 € ist und die Bestellung nach Deutschland geliefert wird. </a:t>
            </a:r>
            <a:endParaRPr lang="de-DE" dirty="0" smtClean="0"/>
          </a:p>
          <a:p>
            <a:r>
              <a:rPr lang="de-DE" sz="2800" b="1" dirty="0" smtClean="0"/>
              <a:t>IF</a:t>
            </a:r>
            <a:r>
              <a:rPr lang="de-DE" sz="2800" dirty="0" smtClean="0"/>
              <a:t> </a:t>
            </a:r>
            <a:endParaRPr lang="de-DE" sz="2800" dirty="0"/>
          </a:p>
          <a:p>
            <a:pPr marL="118872" indent="0">
              <a:buNone/>
            </a:pPr>
            <a:r>
              <a:rPr lang="de-DE" sz="2800" dirty="0"/>
              <a:t>	</a:t>
            </a:r>
            <a:r>
              <a:rPr lang="de-DE" sz="2800" dirty="0" err="1"/>
              <a:t>this.BestellenderKunde.Lieferadresse.Land</a:t>
            </a:r>
            <a:r>
              <a:rPr lang="de-DE" sz="2800" dirty="0"/>
              <a:t> == 	</a:t>
            </a:r>
            <a:r>
              <a:rPr lang="de-DE" sz="2800" dirty="0" err="1"/>
              <a:t>BusinessObjektModel.Laender.Deutschland</a:t>
            </a:r>
            <a:r>
              <a:rPr lang="de-DE" sz="2800" dirty="0"/>
              <a:t> &amp;&amp; </a:t>
            </a:r>
          </a:p>
          <a:p>
            <a:pPr marL="118872" indent="0">
              <a:buNone/>
            </a:pPr>
            <a:r>
              <a:rPr lang="de-DE" sz="2800" dirty="0"/>
              <a:t>	</a:t>
            </a:r>
            <a:r>
              <a:rPr lang="de-DE" sz="2800" dirty="0" err="1"/>
              <a:t>this.BetragDerBestellung</a:t>
            </a:r>
            <a:r>
              <a:rPr lang="de-DE" sz="2800" dirty="0"/>
              <a:t> &gt;= </a:t>
            </a:r>
            <a:r>
              <a:rPr lang="de-DE" sz="2800" dirty="0" smtClean="0"/>
              <a:t>20.0 </a:t>
            </a:r>
            <a:endParaRPr lang="de-DE" sz="2800" dirty="0"/>
          </a:p>
          <a:p>
            <a:pPr marL="118872" indent="0">
              <a:buNone/>
            </a:pPr>
            <a:r>
              <a:rPr lang="de-DE" sz="2800" b="1" dirty="0"/>
              <a:t>     </a:t>
            </a:r>
            <a:r>
              <a:rPr lang="de-DE" sz="2800" b="1" dirty="0" smtClean="0"/>
              <a:t>THEN</a:t>
            </a:r>
            <a:r>
              <a:rPr lang="de-DE" sz="2800" dirty="0" smtClean="0"/>
              <a:t> </a:t>
            </a:r>
            <a:endParaRPr lang="de-DE" sz="2800" dirty="0"/>
          </a:p>
          <a:p>
            <a:pPr marL="118872" indent="0">
              <a:buNone/>
            </a:pPr>
            <a:r>
              <a:rPr lang="de-DE" sz="2800" dirty="0"/>
              <a:t>	</a:t>
            </a:r>
            <a:r>
              <a:rPr lang="de-DE" sz="2800" dirty="0" err="1"/>
              <a:t>this.Versandkosten</a:t>
            </a:r>
            <a:r>
              <a:rPr lang="de-DE" sz="2800" dirty="0"/>
              <a:t> = </a:t>
            </a:r>
            <a:r>
              <a:rPr lang="de-DE" sz="2800" dirty="0" smtClean="0"/>
              <a:t>0.0</a:t>
            </a:r>
            <a:endParaRPr lang="de-DE" sz="4000" dirty="0" smtClean="0"/>
          </a:p>
        </p:txBody>
      </p:sp>
    </p:spTree>
    <p:extLst>
      <p:ext uri="{BB962C8B-B14F-4D97-AF65-F5344CB8AC3E}">
        <p14:creationId xmlns:p14="http://schemas.microsoft.com/office/powerpoint/2010/main" val="2363409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Workflow Rules &amp; </a:t>
            </a:r>
            <a:r>
              <a:rPr lang="de-DE" dirty="0" err="1" smtClean="0"/>
              <a:t>Expressions</a:t>
            </a:r>
            <a:r>
              <a:rPr lang="de-DE" dirty="0" smtClean="0"/>
              <a:t> </a:t>
            </a:r>
            <a:br>
              <a:rPr lang="de-DE" dirty="0" smtClean="0"/>
            </a:br>
            <a:r>
              <a:rPr lang="de-DE" dirty="0" smtClean="0"/>
              <a:t>in Action</a:t>
            </a:r>
            <a:endParaRPr lang="de-DE" dirty="0"/>
          </a:p>
        </p:txBody>
      </p:sp>
      <p:sp>
        <p:nvSpPr>
          <p:cNvPr id="4" name="Textfeld 3"/>
          <p:cNvSpPr txBox="1"/>
          <p:nvPr/>
        </p:nvSpPr>
        <p:spPr>
          <a:xfrm>
            <a:off x="2776240" y="3068960"/>
            <a:ext cx="3240360" cy="1323439"/>
          </a:xfrm>
          <a:prstGeom prst="rect">
            <a:avLst/>
          </a:prstGeom>
          <a:noFill/>
        </p:spPr>
        <p:txBody>
          <a:bodyPr wrap="square" rtlCol="0">
            <a:spAutoFit/>
          </a:bodyPr>
          <a:lstStyle/>
          <a:p>
            <a:pPr algn="ctr"/>
            <a:r>
              <a:rPr lang="de-DE" sz="8000" b="1" dirty="0" smtClean="0"/>
              <a:t>Demo</a:t>
            </a:r>
            <a:endParaRPr lang="de-DE" sz="8000" b="1" dirty="0"/>
          </a:p>
        </p:txBody>
      </p:sp>
    </p:spTree>
    <p:extLst>
      <p:ext uri="{BB962C8B-B14F-4D97-AF65-F5344CB8AC3E}">
        <p14:creationId xmlns:p14="http://schemas.microsoft.com/office/powerpoint/2010/main" val="6721481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
  <a:themeElements>
    <a:clrScheme name="Modul">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du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0</TotalTime>
  <Words>498</Words>
  <Application>Microsoft Office PowerPoint</Application>
  <PresentationFormat>Bildschirmpräsentation (4:3)</PresentationFormat>
  <Paragraphs>149</Paragraphs>
  <Slides>18</Slides>
  <Notes>6</Notes>
  <HiddenSlides>3</HiddenSlides>
  <MMClips>0</MMClips>
  <ScaleCrop>false</ScaleCrop>
  <HeadingPairs>
    <vt:vector size="4" baseType="variant">
      <vt:variant>
        <vt:lpstr>Design</vt:lpstr>
      </vt:variant>
      <vt:variant>
        <vt:i4>1</vt:i4>
      </vt:variant>
      <vt:variant>
        <vt:lpstr>Folientitel</vt:lpstr>
      </vt:variant>
      <vt:variant>
        <vt:i4>18</vt:i4>
      </vt:variant>
    </vt:vector>
  </HeadingPairs>
  <TitlesOfParts>
    <vt:vector size="19" baseType="lpstr">
      <vt:lpstr>Modul</vt:lpstr>
      <vt:lpstr>.NET Workflow Foundation</vt:lpstr>
      <vt:lpstr>Bestandteile der Entwicklung</vt:lpstr>
      <vt:lpstr>Umsetzung mit .NET &amp; WF</vt:lpstr>
      <vt:lpstr>Geschäfts-Prozess  (beschrieben in UML)</vt:lpstr>
      <vt:lpstr>Geschäfts-Prozesse  (ausführbar mit WF)</vt:lpstr>
      <vt:lpstr>Workflow in Action</vt:lpstr>
      <vt:lpstr>Spezifikationsbestandteile Ausführbar machen mit .NET &amp; WF</vt:lpstr>
      <vt:lpstr>Geschäftsregeln</vt:lpstr>
      <vt:lpstr>Workflow Rules &amp; Expressions  in Action</vt:lpstr>
      <vt:lpstr>Prozess Entscheidungen (Expressions)</vt:lpstr>
      <vt:lpstr>Features</vt:lpstr>
      <vt:lpstr>Warum war bis jetzt WF eine wenig eingesetzte Technologie ?</vt:lpstr>
      <vt:lpstr>Was noch besser werden sollte…</vt:lpstr>
      <vt:lpstr>Fazit</vt:lpstr>
      <vt:lpstr>Fazit</vt:lpstr>
      <vt:lpstr>You are welcome</vt:lpstr>
      <vt:lpstr>Kurzbiographie</vt:lpstr>
      <vt:lpstr>Links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Workflow Foundation - Die verkannte Technologieperle</dc:title>
  <dc:subject>Workflow</dc:subject>
  <dc:creator>Bräsen &amp; Mir Mohammadi</dc:creator>
  <cp:lastModifiedBy>Aydin Mir Mohammadi</cp:lastModifiedBy>
  <cp:revision>61</cp:revision>
  <dcterms:created xsi:type="dcterms:W3CDTF">2010-06-10T08:07:42Z</dcterms:created>
  <dcterms:modified xsi:type="dcterms:W3CDTF">2010-06-23T21:08:12Z</dcterms:modified>
  <cp:category>WF; .Net; .Net Usergroup </cp:category>
</cp:coreProperties>
</file>