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346" r:id="rId3"/>
    <p:sldId id="347" r:id="rId4"/>
    <p:sldId id="300" r:id="rId5"/>
    <p:sldId id="261" r:id="rId6"/>
    <p:sldId id="348" r:id="rId7"/>
    <p:sldId id="302" r:id="rId8"/>
    <p:sldId id="296" r:id="rId9"/>
    <p:sldId id="314" r:id="rId10"/>
    <p:sldId id="315" r:id="rId11"/>
    <p:sldId id="316" r:id="rId12"/>
    <p:sldId id="317" r:id="rId13"/>
    <p:sldId id="309" r:id="rId14"/>
    <p:sldId id="310" r:id="rId15"/>
    <p:sldId id="311" r:id="rId16"/>
    <p:sldId id="312" r:id="rId17"/>
    <p:sldId id="313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4" r:id="rId31"/>
    <p:sldId id="331" r:id="rId32"/>
    <p:sldId id="332" r:id="rId33"/>
    <p:sldId id="333" r:id="rId34"/>
    <p:sldId id="330" r:id="rId35"/>
    <p:sldId id="335" r:id="rId36"/>
    <p:sldId id="336" r:id="rId37"/>
    <p:sldId id="337" r:id="rId38"/>
    <p:sldId id="338" r:id="rId39"/>
    <p:sldId id="339" r:id="rId40"/>
    <p:sldId id="340" r:id="rId41"/>
    <p:sldId id="341" r:id="rId42"/>
    <p:sldId id="342" r:id="rId43"/>
    <p:sldId id="343" r:id="rId44"/>
    <p:sldId id="349" r:id="rId45"/>
    <p:sldId id="263" r:id="rId46"/>
    <p:sldId id="345" r:id="rId47"/>
    <p:sldId id="344" r:id="rId4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8493" autoAdjust="0"/>
  </p:normalViewPr>
  <p:slideViewPr>
    <p:cSldViewPr snapToGrid="0">
      <p:cViewPr varScale="1">
        <p:scale>
          <a:sx n="103" d="100"/>
          <a:sy n="103" d="100"/>
        </p:scale>
        <p:origin x="8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87B26-9A8D-4F31-960B-5722F205BCA8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632B-0AB9-47FB-B0FE-F59473CBB6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8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408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Das</a:t>
            </a:r>
            <a:r>
              <a:rPr lang="en-US" baseline="0" dirty="0" smtClean="0"/>
              <a:t> Front End zu </a:t>
            </a:r>
            <a:r>
              <a:rPr lang="en-US" baseline="0" dirty="0" err="1" smtClean="0"/>
              <a:t>unseren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Cloud Service sein. Was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bekomme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boomt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wild. Was </a:t>
            </a:r>
            <a:r>
              <a:rPr lang="en-US" baseline="0" dirty="0" err="1" smtClean="0"/>
              <a:t>mache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1310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wollen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z.B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wissen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eventuell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unsere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Sensoren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ausfallen</a:t>
            </a:r>
            <a:r>
              <a:rPr lang="en-US" baseline="0" dirty="0" smtClean="0"/>
              <a:t> ? Machine Learning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weiterhelfen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657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98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</a:t>
            </a:r>
            <a:r>
              <a:rPr lang="en-US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boomt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Ganze</a:t>
            </a:r>
            <a:r>
              <a:rPr lang="en-US" baseline="0" dirty="0" smtClean="0"/>
              <a:t> und nun </a:t>
            </a:r>
            <a:r>
              <a:rPr lang="en-US" baseline="0" dirty="0" err="1" smtClean="0"/>
              <a:t>interessiert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Ganzen</a:t>
            </a:r>
            <a:r>
              <a:rPr lang="en-US" baseline="0" dirty="0" smtClean="0"/>
              <a:t> Devices, </a:t>
            </a:r>
            <a:r>
              <a:rPr lang="en-US" baseline="0" dirty="0" err="1" smtClean="0"/>
              <a:t>wann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z.B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eins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ausfällt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bekomme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hin</a:t>
            </a:r>
            <a:r>
              <a:rPr lang="en-US" baseline="0" dirty="0" smtClean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0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r>
              <a:rPr lang="en-US" dirty="0" smtClean="0"/>
              <a:t> </a:t>
            </a:r>
            <a:r>
              <a:rPr lang="en-US" dirty="0" err="1" smtClean="0"/>
              <a:t>aufkommen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95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bekomme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Informationen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z.B</a:t>
            </a:r>
            <a:r>
              <a:rPr lang="en-US" baseline="0" dirty="0" smtClean="0"/>
              <a:t>. an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Mobile </a:t>
            </a:r>
            <a:r>
              <a:rPr lang="en-US" baseline="0" dirty="0" err="1" smtClean="0"/>
              <a:t>Telefon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geliefert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etwas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schief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geht</a:t>
            </a:r>
            <a:r>
              <a:rPr lang="en-US" baseline="0" dirty="0" smtClean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449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r>
              <a:rPr lang="en-US" dirty="0" smtClean="0"/>
              <a:t> </a:t>
            </a:r>
            <a:r>
              <a:rPr lang="en-US" dirty="0" err="1" smtClean="0"/>
              <a:t>aufkommen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0921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bekomme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Informationen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z.B</a:t>
            </a:r>
            <a:r>
              <a:rPr lang="en-US" baseline="0" dirty="0" smtClean="0"/>
              <a:t>. an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Mobile </a:t>
            </a:r>
            <a:r>
              <a:rPr lang="en-US" baseline="0" dirty="0" err="1" smtClean="0"/>
              <a:t>Telefon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geliefert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etwas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schief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geht</a:t>
            </a:r>
            <a:r>
              <a:rPr lang="en-US" baseline="0" dirty="0" smtClean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8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Resourcen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Schonen</a:t>
            </a:r>
            <a:r>
              <a:rPr lang="en-US" baseline="0" dirty="0" smtClean="0"/>
              <a:t>, da </a:t>
            </a:r>
            <a:r>
              <a:rPr lang="en-US" baseline="0" dirty="0" err="1" smtClean="0"/>
              <a:t>sonst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Gnaze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Ruder </a:t>
            </a:r>
            <a:r>
              <a:rPr lang="en-US" baseline="0" dirty="0" err="1" smtClean="0"/>
              <a:t>läuft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den DTU’s und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Ruder </a:t>
            </a:r>
            <a:r>
              <a:rPr lang="en-US" baseline="0" dirty="0" err="1" smtClean="0"/>
              <a:t>läuft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einfach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langsamer</a:t>
            </a:r>
            <a:r>
              <a:rPr lang="en-US" baseline="0" dirty="0" smtClean="0"/>
              <a:t>. Man muss </a:t>
            </a:r>
            <a:r>
              <a:rPr lang="en-US" baseline="0" dirty="0" err="1" smtClean="0"/>
              <a:t>sich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Gedanken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lösen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Relationale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Datenbank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ideale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Speicher</a:t>
            </a:r>
            <a:r>
              <a:rPr lang="en-US" baseline="0" dirty="0" smtClean="0"/>
              <a:t> für </a:t>
            </a:r>
            <a:r>
              <a:rPr lang="en-US" baseline="0" dirty="0" err="1" smtClean="0"/>
              <a:t>alle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Arten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. Das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teuer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98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 Storage für </a:t>
            </a:r>
            <a:r>
              <a:rPr lang="en-US" dirty="0" err="1" smtClean="0"/>
              <a:t>Massen</a:t>
            </a:r>
            <a:r>
              <a:rPr lang="en-US" dirty="0" smtClean="0"/>
              <a:t> </a:t>
            </a:r>
            <a:r>
              <a:rPr lang="en-US" dirty="0" err="1" smtClean="0"/>
              <a:t>Daten</a:t>
            </a:r>
            <a:r>
              <a:rPr lang="en-US" dirty="0" smtClean="0"/>
              <a:t> und SQL Server </a:t>
            </a:r>
            <a:r>
              <a:rPr lang="en-US" dirty="0" err="1" smtClean="0"/>
              <a:t>beinhaltet</a:t>
            </a:r>
            <a:r>
              <a:rPr lang="en-US" dirty="0" smtClean="0"/>
              <a:t> </a:t>
            </a:r>
            <a:r>
              <a:rPr lang="en-US" dirty="0" err="1" smtClean="0"/>
              <a:t>Relationale</a:t>
            </a:r>
            <a:r>
              <a:rPr lang="en-US" dirty="0" smtClean="0"/>
              <a:t> Meta </a:t>
            </a:r>
            <a:r>
              <a:rPr lang="en-US" dirty="0" err="1" smtClean="0"/>
              <a:t>Daten</a:t>
            </a:r>
            <a:r>
              <a:rPr lang="en-US" dirty="0" smtClean="0"/>
              <a:t>, die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so </a:t>
            </a:r>
            <a:r>
              <a:rPr lang="en-US" dirty="0" err="1" smtClean="0"/>
              <a:t>hochfrequent</a:t>
            </a:r>
            <a:r>
              <a:rPr lang="en-US" dirty="0" smtClean="0"/>
              <a:t> </a:t>
            </a:r>
            <a:r>
              <a:rPr lang="en-US" dirty="0" err="1" smtClean="0"/>
              <a:t>ändern</a:t>
            </a:r>
            <a:r>
              <a:rPr lang="en-US" dirty="0" smtClean="0"/>
              <a:t>. In </a:t>
            </a:r>
            <a:r>
              <a:rPr lang="en-US" dirty="0" err="1" smtClean="0"/>
              <a:t>unserem</a:t>
            </a:r>
            <a:r>
              <a:rPr lang="en-US" baseline="0" dirty="0" smtClean="0"/>
              <a:t> Fall </a:t>
            </a:r>
            <a:r>
              <a:rPr lang="en-US" baseline="0" dirty="0" err="1" smtClean="0"/>
              <a:t>z.B</a:t>
            </a:r>
            <a:r>
              <a:rPr lang="en-US" baseline="0" dirty="0" smtClean="0"/>
              <a:t>. die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, wo </a:t>
            </a:r>
            <a:r>
              <a:rPr lang="en-US" baseline="0" dirty="0" err="1" smtClean="0"/>
              <a:t>sich</a:t>
            </a:r>
            <a:r>
              <a:rPr lang="en-US" baseline="0" dirty="0" smtClean="0"/>
              <a:t> der Sensor </a:t>
            </a:r>
            <a:r>
              <a:rPr lang="en-US" baseline="0" dirty="0" err="1" smtClean="0"/>
              <a:t>befindet</a:t>
            </a:r>
            <a:r>
              <a:rPr lang="en-US" baseline="0" dirty="0" smtClean="0"/>
              <a:t>. Zu </a:t>
            </a:r>
            <a:r>
              <a:rPr lang="en-US" baseline="0" dirty="0" err="1" smtClean="0"/>
              <a:t>welchem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gehören</a:t>
            </a:r>
            <a:r>
              <a:rPr lang="en-US" baseline="0" dirty="0" smtClean="0"/>
              <a:t>. Was das für </a:t>
            </a:r>
            <a:r>
              <a:rPr lang="en-US" baseline="0" dirty="0" err="1" smtClean="0"/>
              <a:t>eine</a:t>
            </a:r>
            <a:r>
              <a:rPr lang="en-US" baseline="0" dirty="0" smtClean="0"/>
              <a:t> Sensor sit. Etc.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343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Geht</a:t>
            </a:r>
            <a:r>
              <a:rPr lang="en-US" dirty="0" smtClean="0"/>
              <a:t> man mal Davon </a:t>
            </a:r>
            <a:r>
              <a:rPr lang="en-US" dirty="0" err="1" smtClean="0"/>
              <a:t>aus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eventuell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Power </a:t>
            </a:r>
            <a:r>
              <a:rPr lang="en-US" baseline="0" dirty="0" err="1" smtClean="0"/>
              <a:t>braucht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sollte</a:t>
            </a:r>
            <a:r>
              <a:rPr lang="en-US" baseline="0" dirty="0" smtClean="0"/>
              <a:t> man mal </a:t>
            </a:r>
            <a:r>
              <a:rPr lang="en-US" baseline="0" dirty="0" err="1" smtClean="0"/>
              <a:t>schauen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ob</a:t>
            </a:r>
            <a:r>
              <a:rPr lang="en-US" baseline="0" dirty="0" smtClean="0"/>
              <a:t> Cloud Services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richtige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740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selbe</a:t>
            </a:r>
            <a:r>
              <a:rPr lang="en-US" dirty="0" smtClean="0"/>
              <a:t> </a:t>
            </a:r>
            <a:r>
              <a:rPr lang="en-US" dirty="0" err="1" smtClean="0"/>
              <a:t>Szenario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Web</a:t>
            </a:r>
            <a:r>
              <a:rPr lang="en-US" baseline="0" dirty="0" smtClean="0"/>
              <a:t> Apps und Web Jobs </a:t>
            </a:r>
            <a:r>
              <a:rPr lang="en-US" baseline="0" dirty="0" err="1" smtClean="0"/>
              <a:t>abbilden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einfach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Möglichkeit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extremere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machen</a:t>
            </a:r>
            <a:r>
              <a:rPr lang="en-US" baseline="0" dirty="0" smtClean="0"/>
              <a:t> zu </a:t>
            </a:r>
            <a:r>
              <a:rPr lang="en-US" baseline="0" dirty="0" err="1" smtClean="0"/>
              <a:t>können</a:t>
            </a:r>
            <a:r>
              <a:rPr lang="en-US" baseline="0" dirty="0" smtClean="0"/>
              <a:t>, die </a:t>
            </a:r>
            <a:r>
              <a:rPr lang="en-US" baseline="0" dirty="0" err="1" smtClean="0"/>
              <a:t>einfach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Power </a:t>
            </a:r>
            <a:r>
              <a:rPr lang="en-US" baseline="0" dirty="0" err="1" smtClean="0"/>
              <a:t>benötigen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773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Das</a:t>
            </a:r>
            <a:r>
              <a:rPr lang="en-US" baseline="0" dirty="0" smtClean="0"/>
              <a:t> Front End zu </a:t>
            </a:r>
            <a:r>
              <a:rPr lang="en-US" baseline="0" dirty="0" err="1" smtClean="0"/>
              <a:t>unseren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Cloud Service sein. Was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bekomme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boomt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wild. Was </a:t>
            </a:r>
            <a:r>
              <a:rPr lang="en-US" baseline="0" dirty="0" err="1" smtClean="0"/>
              <a:t>mache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8655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Geht</a:t>
            </a:r>
            <a:r>
              <a:rPr lang="en-US" dirty="0" smtClean="0"/>
              <a:t> man mal Davon </a:t>
            </a:r>
            <a:r>
              <a:rPr lang="en-US" dirty="0" err="1" smtClean="0"/>
              <a:t>aus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eventuell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Power </a:t>
            </a:r>
            <a:r>
              <a:rPr lang="en-US" baseline="0" dirty="0" err="1" smtClean="0"/>
              <a:t>braucht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sollte</a:t>
            </a:r>
            <a:r>
              <a:rPr lang="en-US" baseline="0" dirty="0" smtClean="0"/>
              <a:t> man mal </a:t>
            </a:r>
            <a:r>
              <a:rPr lang="en-US" baseline="0" dirty="0" err="1" smtClean="0"/>
              <a:t>schauen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ob</a:t>
            </a:r>
            <a:r>
              <a:rPr lang="en-US" baseline="0" dirty="0" smtClean="0"/>
              <a:t> Cloud Services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richtige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291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Das</a:t>
            </a:r>
            <a:r>
              <a:rPr lang="en-US" baseline="0" dirty="0" smtClean="0"/>
              <a:t> Front End zu </a:t>
            </a:r>
            <a:r>
              <a:rPr lang="en-US" baseline="0" dirty="0" err="1" smtClean="0"/>
              <a:t>unseren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Cloud Service sein. Was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bekomme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boomt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wild. Was </a:t>
            </a:r>
            <a:r>
              <a:rPr lang="en-US" baseline="0" dirty="0" err="1" smtClean="0"/>
              <a:t>mache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435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geht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meistens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darum</a:t>
            </a:r>
            <a:r>
              <a:rPr lang="en-US" baseline="0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6632B-0AB9-47FB-B0FE-F59473CBB6CF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955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689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89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0724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842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449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199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818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2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52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107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89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3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46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80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04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33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26" Type="http://schemas.openxmlformats.org/officeDocument/2006/relationships/image" Target="../media/image9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34" Type="http://schemas.openxmlformats.org/officeDocument/2006/relationships/image" Target="../media/image17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8.png"/><Relationship Id="rId3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29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7.png"/><Relationship Id="rId32" Type="http://schemas.openxmlformats.org/officeDocument/2006/relationships/image" Target="../media/image1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png"/><Relationship Id="rId28" Type="http://schemas.openxmlformats.org/officeDocument/2006/relationships/image" Target="../media/image11.png"/><Relationship Id="rId36" Type="http://schemas.openxmlformats.org/officeDocument/2006/relationships/image" Target="../media/image19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31" Type="http://schemas.openxmlformats.org/officeDocument/2006/relationships/image" Target="../media/image1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Relationship Id="rId27" Type="http://schemas.openxmlformats.org/officeDocument/2006/relationships/image" Target="../media/image10.png"/><Relationship Id="rId30" Type="http://schemas.openxmlformats.org/officeDocument/2006/relationships/image" Target="../media/image13.png"/><Relationship Id="rId35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" y="8731"/>
            <a:ext cx="8076055" cy="454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E2111-ECF9-490E-BA4A-1C517FA41CF4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C7ACC-3A61-405E-9E62-346A11792358}" type="slidenum">
              <a:rPr lang="de-DE" smtClean="0"/>
              <a:t>‹Nr.›</a:t>
            </a:fld>
            <a:endParaRPr lang="de-DE"/>
          </a:p>
        </p:txBody>
      </p:sp>
      <p:sp>
        <p:nvSpPr>
          <p:cNvPr id="52" name="Ellipse 51"/>
          <p:cNvSpPr/>
          <p:nvPr/>
        </p:nvSpPr>
        <p:spPr>
          <a:xfrm>
            <a:off x="1024763" y="488950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351" y="517295"/>
            <a:ext cx="162014" cy="16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Ellipse 54"/>
          <p:cNvSpPr/>
          <p:nvPr/>
        </p:nvSpPr>
        <p:spPr>
          <a:xfrm>
            <a:off x="579617" y="903288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05" y="933449"/>
            <a:ext cx="150019" cy="15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Ellipse 56"/>
          <p:cNvSpPr/>
          <p:nvPr/>
        </p:nvSpPr>
        <p:spPr>
          <a:xfrm>
            <a:off x="579617" y="1419623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/>
          <p:cNvSpPr/>
          <p:nvPr/>
        </p:nvSpPr>
        <p:spPr>
          <a:xfrm>
            <a:off x="501216" y="1801813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Ellipse 58"/>
          <p:cNvSpPr/>
          <p:nvPr/>
        </p:nvSpPr>
        <p:spPr>
          <a:xfrm>
            <a:off x="21611" y="2176463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Ellipse 59"/>
          <p:cNvSpPr/>
          <p:nvPr/>
        </p:nvSpPr>
        <p:spPr>
          <a:xfrm>
            <a:off x="194129" y="1851422"/>
            <a:ext cx="135616" cy="13533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" y="2199481"/>
            <a:ext cx="157163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3" y="1834027"/>
            <a:ext cx="143203" cy="14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11" y="1452042"/>
            <a:ext cx="151426" cy="15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34" y="1874853"/>
            <a:ext cx="94687" cy="9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Ellipse 75"/>
          <p:cNvSpPr/>
          <p:nvPr/>
        </p:nvSpPr>
        <p:spPr>
          <a:xfrm>
            <a:off x="19435" y="4018758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/>
          <p:cNvSpPr/>
          <p:nvPr/>
        </p:nvSpPr>
        <p:spPr>
          <a:xfrm>
            <a:off x="50400" y="4469754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/>
          <p:cNvSpPr/>
          <p:nvPr/>
        </p:nvSpPr>
        <p:spPr>
          <a:xfrm>
            <a:off x="514837" y="4841000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/>
          <p:cNvSpPr/>
          <p:nvPr/>
        </p:nvSpPr>
        <p:spPr>
          <a:xfrm>
            <a:off x="596871" y="5235883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/>
          <p:cNvSpPr/>
          <p:nvPr/>
        </p:nvSpPr>
        <p:spPr>
          <a:xfrm>
            <a:off x="604303" y="5753607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/>
          <p:cNvSpPr/>
          <p:nvPr/>
        </p:nvSpPr>
        <p:spPr>
          <a:xfrm>
            <a:off x="986819" y="6202356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Ellipse 81"/>
          <p:cNvSpPr/>
          <p:nvPr/>
        </p:nvSpPr>
        <p:spPr>
          <a:xfrm>
            <a:off x="11312885" y="474663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Ellipse 82"/>
          <p:cNvSpPr/>
          <p:nvPr/>
        </p:nvSpPr>
        <p:spPr>
          <a:xfrm>
            <a:off x="11621473" y="1528691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Ellipse 83"/>
          <p:cNvSpPr/>
          <p:nvPr/>
        </p:nvSpPr>
        <p:spPr>
          <a:xfrm>
            <a:off x="11631612" y="4871403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Ellipse 84"/>
          <p:cNvSpPr/>
          <p:nvPr/>
        </p:nvSpPr>
        <p:spPr>
          <a:xfrm>
            <a:off x="11763306" y="5494556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Ellipse 85"/>
          <p:cNvSpPr/>
          <p:nvPr/>
        </p:nvSpPr>
        <p:spPr>
          <a:xfrm>
            <a:off x="11839575" y="6388894"/>
            <a:ext cx="209190" cy="2087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9" y="4045827"/>
            <a:ext cx="153422" cy="15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1" y="4510118"/>
            <a:ext cx="129215" cy="129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54" y="4864253"/>
            <a:ext cx="163367" cy="16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69" y="5259936"/>
            <a:ext cx="155513" cy="15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29" y="5780198"/>
            <a:ext cx="155574" cy="15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84" y="6226788"/>
            <a:ext cx="165282" cy="165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0377" y="506779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5900" y="1560596"/>
            <a:ext cx="154167" cy="15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6041" y="4912637"/>
            <a:ext cx="134026" cy="134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8188" y="5520749"/>
            <a:ext cx="161853" cy="16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1856" y="6421306"/>
            <a:ext cx="143931" cy="14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6834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0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zure.microsoft.com/de-de/documentation/articles/hdinsight-hadoop-introduction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0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52.png"/><Relationship Id="rId4" Type="http://schemas.openxmlformats.org/officeDocument/2006/relationships/image" Target="../media/image31.png"/><Relationship Id="rId9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0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11" Type="http://schemas.openxmlformats.org/officeDocument/2006/relationships/image" Target="../media/image54.png"/><Relationship Id="rId5" Type="http://schemas.openxmlformats.org/officeDocument/2006/relationships/image" Target="../media/image32.png"/><Relationship Id="rId10" Type="http://schemas.openxmlformats.org/officeDocument/2006/relationships/image" Target="../media/image52.png"/><Relationship Id="rId4" Type="http://schemas.openxmlformats.org/officeDocument/2006/relationships/image" Target="../media/image31.png"/><Relationship Id="rId9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abraesen@bruke.de" TargetMode="Externa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microsoft.com/office/2007/relationships/hdphoto" Target="../media/hdphoto1.wdp"/><Relationship Id="rId4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</a:t>
            </a:r>
            <a:r>
              <a:rPr lang="en-US" cap="none" dirty="0" err="1" smtClean="0"/>
              <a:t>o</a:t>
            </a:r>
            <a:r>
              <a:rPr lang="en-US" dirty="0" err="1" smtClean="0"/>
              <a:t>T</a:t>
            </a:r>
            <a:r>
              <a:rPr lang="en-US" dirty="0" smtClean="0"/>
              <a:t> und Azure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Andreas Bräsen</a:t>
            </a:r>
          </a:p>
          <a:p>
            <a:r>
              <a:rPr lang="en-US" dirty="0" smtClean="0"/>
              <a:t>.NET User Group Karlsruhe 18-Jun-2015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279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Web-Apps</a:t>
            </a:r>
            <a:br>
              <a:rPr lang="en-US" dirty="0" smtClean="0"/>
            </a:br>
            <a:r>
              <a:rPr lang="en-US" sz="2200" dirty="0" smtClean="0"/>
              <a:t>“</a:t>
            </a:r>
            <a:r>
              <a:rPr lang="en-US" sz="2200" dirty="0" err="1" smtClean="0"/>
              <a:t>Schnelles</a:t>
            </a:r>
            <a:r>
              <a:rPr lang="en-US" sz="2200" dirty="0" smtClean="0"/>
              <a:t> </a:t>
            </a:r>
            <a:r>
              <a:rPr lang="en-US" sz="2200" dirty="0" err="1" smtClean="0"/>
              <a:t>Erstellen</a:t>
            </a:r>
            <a:r>
              <a:rPr lang="en-US" sz="2200" dirty="0" smtClean="0"/>
              <a:t> und </a:t>
            </a:r>
            <a:r>
              <a:rPr lang="en-US" sz="2200" dirty="0" err="1" smtClean="0"/>
              <a:t>bereitstellen</a:t>
            </a:r>
            <a:r>
              <a:rPr lang="en-US" sz="2200" dirty="0" smtClean="0"/>
              <a:t> von </a:t>
            </a:r>
            <a:r>
              <a:rPr lang="en-US" sz="2200" dirty="0" err="1" smtClean="0"/>
              <a:t>unternehmenskritischer</a:t>
            </a:r>
            <a:r>
              <a:rPr lang="en-US" sz="2200" dirty="0" smtClean="0"/>
              <a:t> Web-Apps, die </a:t>
            </a:r>
            <a:r>
              <a:rPr lang="en-US" sz="2200" dirty="0" err="1" smtClean="0"/>
              <a:t>passend</a:t>
            </a:r>
            <a:r>
              <a:rPr lang="en-US" sz="2200" dirty="0" smtClean="0"/>
              <a:t> zu </a:t>
            </a:r>
            <a:r>
              <a:rPr lang="en-US" sz="2200" dirty="0" err="1" smtClean="0"/>
              <a:t>ihren</a:t>
            </a:r>
            <a:r>
              <a:rPr lang="en-US" sz="2200" dirty="0" smtClean="0"/>
              <a:t> </a:t>
            </a:r>
            <a:r>
              <a:rPr lang="en-US" sz="2200" dirty="0" err="1" smtClean="0"/>
              <a:t>geschäftlichen</a:t>
            </a:r>
            <a:r>
              <a:rPr lang="en-US" sz="2200" dirty="0" smtClean="0"/>
              <a:t> </a:t>
            </a:r>
            <a:r>
              <a:rPr lang="en-US" sz="2200" dirty="0" err="1" smtClean="0"/>
              <a:t>Anforderungen</a:t>
            </a:r>
            <a:r>
              <a:rPr lang="en-US" sz="2200" dirty="0" smtClean="0"/>
              <a:t> </a:t>
            </a:r>
            <a:r>
              <a:rPr lang="en-US" sz="2200" dirty="0" err="1" smtClean="0"/>
              <a:t>skaliert</a:t>
            </a:r>
            <a:r>
              <a:rPr lang="en-US" sz="2200" dirty="0" smtClean="0"/>
              <a:t> </a:t>
            </a:r>
            <a:r>
              <a:rPr lang="en-US" sz="2200" dirty="0" err="1" smtClean="0"/>
              <a:t>werden</a:t>
            </a:r>
            <a:r>
              <a:rPr lang="en-US" sz="2200" dirty="0" smtClean="0"/>
              <a:t> </a:t>
            </a:r>
            <a:r>
              <a:rPr lang="en-US" sz="2200" dirty="0" err="1" smtClean="0"/>
              <a:t>können</a:t>
            </a:r>
            <a:r>
              <a:rPr lang="en-US" sz="2200" dirty="0" smtClean="0"/>
              <a:t>”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.NET, Java, PHP, Node.js, Python</a:t>
            </a:r>
          </a:p>
          <a:p>
            <a:r>
              <a:rPr lang="en-US" dirty="0" err="1" smtClean="0"/>
              <a:t>Eingebautes</a:t>
            </a:r>
            <a:r>
              <a:rPr lang="en-US" dirty="0" smtClean="0"/>
              <a:t> Auto-Scale und Load Balancing</a:t>
            </a:r>
          </a:p>
          <a:p>
            <a:r>
              <a:rPr lang="en-US" dirty="0" smtClean="0"/>
              <a:t>Managed by Microsoft</a:t>
            </a:r>
          </a:p>
          <a:p>
            <a:r>
              <a:rPr lang="en-US" dirty="0" err="1" smtClean="0"/>
              <a:t>Vorbereitet</a:t>
            </a:r>
            <a:r>
              <a:rPr lang="en-US" dirty="0" smtClean="0"/>
              <a:t> für Continues Deployment von </a:t>
            </a:r>
            <a:r>
              <a:rPr lang="en-US" dirty="0" err="1" smtClean="0"/>
              <a:t>Git</a:t>
            </a:r>
            <a:r>
              <a:rPr lang="en-US" dirty="0" smtClean="0"/>
              <a:t>, TFS, GitHub</a:t>
            </a:r>
          </a:p>
          <a:p>
            <a:r>
              <a:rPr lang="en-US" dirty="0" smtClean="0"/>
              <a:t>Out of the Box </a:t>
            </a:r>
            <a:r>
              <a:rPr lang="en-US" dirty="0" err="1" smtClean="0"/>
              <a:t>Applikationen</a:t>
            </a:r>
            <a:r>
              <a:rPr lang="en-US" dirty="0" smtClean="0"/>
              <a:t> (WordPress, Umbraco, Joomla, Drupal…)</a:t>
            </a:r>
          </a:p>
          <a:p>
            <a:r>
              <a:rPr lang="en-US" dirty="0" smtClean="0"/>
              <a:t>Deployment Slots</a:t>
            </a:r>
          </a:p>
          <a:p>
            <a:r>
              <a:rPr lang="en-US" dirty="0" smtClean="0"/>
              <a:t>A/B Testing in </a:t>
            </a:r>
            <a:r>
              <a:rPr lang="en-US" dirty="0" err="1" smtClean="0"/>
              <a:t>Produktion</a:t>
            </a:r>
            <a:endParaRPr lang="en-US" dirty="0" smtClean="0"/>
          </a:p>
          <a:p>
            <a:r>
              <a:rPr lang="en-US" dirty="0" smtClean="0"/>
              <a:t>Web-Jobs (</a:t>
            </a:r>
            <a:r>
              <a:rPr lang="en-US" dirty="0" err="1" smtClean="0"/>
              <a:t>Hintergrund</a:t>
            </a:r>
            <a:r>
              <a:rPr lang="en-US" dirty="0" smtClean="0"/>
              <a:t> </a:t>
            </a:r>
            <a:r>
              <a:rPr lang="en-US" dirty="0" err="1" smtClean="0"/>
              <a:t>Prozesse</a:t>
            </a:r>
            <a:r>
              <a:rPr lang="en-US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911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Web-Apps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37" y="1776412"/>
            <a:ext cx="9382125" cy="427672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290637" y="6286500"/>
            <a:ext cx="6060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https://azure.microsoft.com/en-us/pricing/details/app-service/</a:t>
            </a:r>
          </a:p>
        </p:txBody>
      </p:sp>
    </p:spTree>
    <p:extLst>
      <p:ext uri="{BB962C8B-B14F-4D97-AF65-F5344CB8AC3E}">
        <p14:creationId xmlns:p14="http://schemas.microsoft.com/office/powerpoint/2010/main" val="20038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383080" y="2072563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40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44444E-6 L 0.15508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Azure</a:t>
            </a:r>
            <a:br>
              <a:rPr lang="en-US" dirty="0" smtClean="0"/>
            </a:br>
            <a:r>
              <a:rPr lang="en-US" sz="2400" dirty="0" smtClean="0"/>
              <a:t>”</a:t>
            </a:r>
            <a:r>
              <a:rPr lang="en-US" sz="2400" dirty="0" err="1" smtClean="0"/>
              <a:t>Verwaltete</a:t>
            </a:r>
            <a:r>
              <a:rPr lang="en-US" sz="2400" dirty="0" smtClean="0"/>
              <a:t> </a:t>
            </a:r>
            <a:r>
              <a:rPr lang="en-US" sz="2400" dirty="0" err="1" smtClean="0"/>
              <a:t>relationale</a:t>
            </a:r>
            <a:r>
              <a:rPr lang="en-US" sz="2400" dirty="0" smtClean="0"/>
              <a:t> SQL Database-as-a-Service”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36591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Auspägungen</a:t>
            </a:r>
            <a:r>
              <a:rPr lang="en-US" dirty="0" smtClean="0"/>
              <a:t> (Service Tiers)</a:t>
            </a:r>
          </a:p>
          <a:p>
            <a:pPr lvl="1"/>
            <a:r>
              <a:rPr lang="en-US" dirty="0" smtClean="0"/>
              <a:t>Basic</a:t>
            </a:r>
          </a:p>
          <a:p>
            <a:pPr lvl="2"/>
            <a:r>
              <a:rPr lang="en-US" dirty="0" smtClean="0"/>
              <a:t>2 GB Max</a:t>
            </a:r>
            <a:endParaRPr lang="en-US" dirty="0"/>
          </a:p>
          <a:p>
            <a:pPr lvl="2"/>
            <a:r>
              <a:rPr lang="en-US" dirty="0" smtClean="0"/>
              <a:t>5 DTU</a:t>
            </a:r>
          </a:p>
          <a:p>
            <a:pPr lvl="2"/>
            <a:r>
              <a:rPr lang="en-US" dirty="0" smtClean="0"/>
              <a:t>7 </a:t>
            </a:r>
            <a:r>
              <a:rPr lang="en-US" dirty="0" err="1" smtClean="0"/>
              <a:t>Tage</a:t>
            </a:r>
            <a:r>
              <a:rPr lang="en-US" dirty="0" smtClean="0"/>
              <a:t> Point in time Recovery)</a:t>
            </a:r>
          </a:p>
          <a:p>
            <a:pPr lvl="1"/>
            <a:r>
              <a:rPr lang="en-US" dirty="0" smtClean="0"/>
              <a:t>Standard</a:t>
            </a:r>
          </a:p>
          <a:p>
            <a:pPr lvl="2"/>
            <a:r>
              <a:rPr lang="en-US" dirty="0" smtClean="0"/>
              <a:t>250 GB max</a:t>
            </a:r>
          </a:p>
          <a:p>
            <a:pPr lvl="2"/>
            <a:r>
              <a:rPr lang="en-US" dirty="0" smtClean="0"/>
              <a:t>S0 (10 DTU), S1 (20 DTU), S3 (50 DTU), S4 (100 DTU)</a:t>
            </a:r>
          </a:p>
          <a:p>
            <a:pPr lvl="2"/>
            <a:r>
              <a:rPr lang="en-US" dirty="0" smtClean="0"/>
              <a:t>14 </a:t>
            </a:r>
            <a:r>
              <a:rPr lang="en-US" dirty="0" err="1" smtClean="0"/>
              <a:t>Tage</a:t>
            </a:r>
            <a:r>
              <a:rPr lang="en-US" dirty="0" smtClean="0"/>
              <a:t> Point-in-time Recovery</a:t>
            </a:r>
          </a:p>
          <a:p>
            <a:pPr lvl="1"/>
            <a:r>
              <a:rPr lang="en-US" dirty="0" smtClean="0"/>
              <a:t>Premium</a:t>
            </a:r>
          </a:p>
          <a:p>
            <a:pPr lvl="2"/>
            <a:r>
              <a:rPr lang="en-US" dirty="0" smtClean="0"/>
              <a:t>500 GB max</a:t>
            </a:r>
          </a:p>
          <a:p>
            <a:pPr lvl="2"/>
            <a:r>
              <a:rPr lang="en-US" dirty="0" smtClean="0"/>
              <a:t>P1 (125 DTU), P2 (250 DTU), P3 (1000 DTU)</a:t>
            </a:r>
          </a:p>
          <a:p>
            <a:r>
              <a:rPr lang="en-US" dirty="0" err="1" smtClean="0"/>
              <a:t>Vorteil</a:t>
            </a:r>
            <a:r>
              <a:rPr lang="en-US" dirty="0" smtClean="0"/>
              <a:t>: </a:t>
            </a:r>
            <a:r>
              <a:rPr lang="en-US" dirty="0" err="1" smtClean="0"/>
              <a:t>Eine</a:t>
            </a:r>
            <a:r>
              <a:rPr lang="en-US" dirty="0"/>
              <a:t> </a:t>
            </a:r>
            <a:r>
              <a:rPr lang="en-US" dirty="0" err="1" smtClean="0"/>
              <a:t>ausfallsicheren</a:t>
            </a:r>
            <a:r>
              <a:rPr lang="en-US" dirty="0" smtClean="0"/>
              <a:t> SQL Server.</a:t>
            </a:r>
          </a:p>
          <a:p>
            <a:r>
              <a:rPr lang="en-US" dirty="0" err="1" smtClean="0"/>
              <a:t>Nachteil</a:t>
            </a:r>
            <a:r>
              <a:rPr lang="en-US" dirty="0" smtClean="0"/>
              <a:t>: </a:t>
            </a:r>
            <a:r>
              <a:rPr lang="en-US" dirty="0" err="1" smtClean="0"/>
              <a:t>Schon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teuer</a:t>
            </a:r>
            <a:r>
              <a:rPr lang="en-US" dirty="0" smtClean="0"/>
              <a:t> und die DTU’s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einem</a:t>
            </a:r>
            <a:r>
              <a:rPr lang="en-US" dirty="0" smtClean="0"/>
              <a:t> zu </a:t>
            </a:r>
            <a:r>
              <a:rPr lang="en-US" dirty="0" err="1"/>
              <a:t>s</a:t>
            </a:r>
            <a:r>
              <a:rPr lang="en-US" dirty="0" err="1" smtClean="0"/>
              <a:t>chaffen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achen</a:t>
            </a:r>
            <a:r>
              <a:rPr lang="en-US" dirty="0" smtClean="0"/>
              <a:t>.</a:t>
            </a:r>
          </a:p>
          <a:p>
            <a:pPr lvl="2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8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264018" y="2065228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1500470" y="3906127"/>
            <a:ext cx="78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IoT</a:t>
            </a:r>
            <a:r>
              <a:rPr lang="en-US" sz="1400" dirty="0" smtClean="0">
                <a:solidFill>
                  <a:srgbClr val="00B0F0"/>
                </a:solidFill>
              </a:rPr>
              <a:t> Suite</a:t>
            </a:r>
            <a:endParaRPr lang="de-DE" sz="1400" dirty="0">
              <a:solidFill>
                <a:srgbClr val="00B0F0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69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-0.00104 0.10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1/2</a:t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Belastbarer</a:t>
            </a:r>
            <a:r>
              <a:rPr lang="en-US" sz="2000" dirty="0" smtClean="0"/>
              <a:t>, </a:t>
            </a:r>
            <a:r>
              <a:rPr lang="en-US" sz="2000" dirty="0" err="1" smtClean="0"/>
              <a:t>hochverfügbarer</a:t>
            </a:r>
            <a:r>
              <a:rPr lang="en-US" sz="2000" dirty="0" smtClean="0"/>
              <a:t> und in </a:t>
            </a:r>
            <a:r>
              <a:rPr lang="en-US" sz="2000" dirty="0" err="1" smtClean="0"/>
              <a:t>hohen</a:t>
            </a:r>
            <a:r>
              <a:rPr lang="en-US" sz="2000" dirty="0" smtClean="0"/>
              <a:t> </a:t>
            </a:r>
            <a:r>
              <a:rPr lang="en-US" sz="2000" dirty="0" err="1" smtClean="0"/>
              <a:t>maße</a:t>
            </a:r>
            <a:r>
              <a:rPr lang="en-US" sz="2000" dirty="0" smtClean="0"/>
              <a:t> </a:t>
            </a:r>
            <a:r>
              <a:rPr lang="en-US" sz="2000" dirty="0" err="1" smtClean="0"/>
              <a:t>skalierbarer</a:t>
            </a:r>
            <a:r>
              <a:rPr lang="en-US" sz="2000" dirty="0" smtClean="0"/>
              <a:t> </a:t>
            </a:r>
            <a:r>
              <a:rPr lang="en-US" sz="2000" dirty="0" err="1" smtClean="0"/>
              <a:t>Cloudspeicher</a:t>
            </a:r>
            <a:r>
              <a:rPr lang="en-US" sz="2000" dirty="0" smtClean="0"/>
              <a:t>”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Max 500 TB</a:t>
            </a:r>
          </a:p>
          <a:p>
            <a:r>
              <a:rPr lang="en-US" dirty="0" smtClean="0"/>
              <a:t>Table Storage</a:t>
            </a:r>
          </a:p>
          <a:p>
            <a:pPr lvl="1"/>
            <a:r>
              <a:rPr lang="en-US" dirty="0" smtClean="0"/>
              <a:t>NoSQL-Key/Attribute-Store</a:t>
            </a:r>
          </a:p>
          <a:p>
            <a:r>
              <a:rPr lang="en-US" dirty="0" smtClean="0"/>
              <a:t>Blob Storage</a:t>
            </a:r>
          </a:p>
          <a:p>
            <a:pPr lvl="1"/>
            <a:r>
              <a:rPr lang="en-US" dirty="0"/>
              <a:t>Block </a:t>
            </a:r>
            <a:r>
              <a:rPr lang="en-US" dirty="0" smtClean="0"/>
              <a:t>Blobs</a:t>
            </a:r>
          </a:p>
          <a:p>
            <a:pPr lvl="2"/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hervorragend</a:t>
            </a:r>
            <a:r>
              <a:rPr lang="en-US" dirty="0" smtClean="0"/>
              <a:t> </a:t>
            </a:r>
            <a:r>
              <a:rPr lang="en-US" dirty="0" err="1" smtClean="0"/>
              <a:t>dafür</a:t>
            </a:r>
            <a:r>
              <a:rPr lang="en-US" dirty="0" smtClean="0"/>
              <a:t> </a:t>
            </a:r>
            <a:r>
              <a:rPr lang="en-US" dirty="0" err="1" smtClean="0"/>
              <a:t>geeignet</a:t>
            </a:r>
            <a:r>
              <a:rPr lang="en-US" dirty="0" smtClean="0"/>
              <a:t> Dinge zu </a:t>
            </a:r>
            <a:r>
              <a:rPr lang="en-US" dirty="0" err="1" smtClean="0"/>
              <a:t>speichern</a:t>
            </a:r>
            <a:r>
              <a:rPr lang="en-US" dirty="0" smtClean="0"/>
              <a:t>, die am </a:t>
            </a:r>
            <a:r>
              <a:rPr lang="en-US" dirty="0" err="1" smtClean="0"/>
              <a:t>Stück</a:t>
            </a:r>
            <a:r>
              <a:rPr lang="en-US" dirty="0" smtClean="0"/>
              <a:t> </a:t>
            </a:r>
            <a:r>
              <a:rPr lang="en-US" dirty="0" err="1" smtClean="0"/>
              <a:t>kommen</a:t>
            </a:r>
            <a:r>
              <a:rPr lang="en-US" dirty="0" smtClean="0"/>
              <a:t> (</a:t>
            </a:r>
            <a:r>
              <a:rPr lang="en-US" dirty="0" err="1" smtClean="0"/>
              <a:t>Dokumente</a:t>
            </a:r>
            <a:r>
              <a:rPr lang="en-US" dirty="0" smtClean="0"/>
              <a:t>, Media Files, Backups…) – </a:t>
            </a:r>
            <a:r>
              <a:rPr lang="en-US" dirty="0" err="1" smtClean="0"/>
              <a:t>Ein</a:t>
            </a:r>
            <a:r>
              <a:rPr lang="en-US" dirty="0" smtClean="0"/>
              <a:t> Block Blob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zu 200 GB </a:t>
            </a:r>
            <a:r>
              <a:rPr lang="en-US" dirty="0" err="1" smtClean="0"/>
              <a:t>groß</a:t>
            </a:r>
            <a:r>
              <a:rPr lang="en-US" dirty="0" smtClean="0"/>
              <a:t> sein.</a:t>
            </a:r>
            <a:endParaRPr lang="en-US" dirty="0"/>
          </a:p>
          <a:p>
            <a:pPr lvl="1"/>
            <a:r>
              <a:rPr lang="en-US" dirty="0" smtClean="0"/>
              <a:t>Page Blobs (Disks)</a:t>
            </a:r>
          </a:p>
          <a:p>
            <a:pPr lvl="2"/>
            <a:r>
              <a:rPr lang="en-US" dirty="0" err="1" smtClean="0"/>
              <a:t>Kann</a:t>
            </a:r>
            <a:r>
              <a:rPr lang="en-US" dirty="0" smtClean="0"/>
              <a:t> man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vorstellen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Disk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wahlfreien</a:t>
            </a:r>
            <a:r>
              <a:rPr lang="en-US" dirty="0" smtClean="0"/>
              <a:t> </a:t>
            </a:r>
            <a:r>
              <a:rPr lang="en-US" dirty="0" err="1" smtClean="0"/>
              <a:t>Zugriff</a:t>
            </a:r>
            <a:r>
              <a:rPr lang="en-US" dirty="0" smtClean="0"/>
              <a:t> für das </a:t>
            </a:r>
            <a:r>
              <a:rPr lang="en-US" dirty="0" err="1" smtClean="0"/>
              <a:t>Schreiben</a:t>
            </a:r>
            <a:r>
              <a:rPr lang="en-US" dirty="0" smtClean="0"/>
              <a:t> (IaaS </a:t>
            </a:r>
            <a:r>
              <a:rPr lang="en-US" dirty="0" err="1" smtClean="0"/>
              <a:t>benutzt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genau</a:t>
            </a:r>
            <a:r>
              <a:rPr lang="en-US" dirty="0" smtClean="0"/>
              <a:t> </a:t>
            </a:r>
            <a:r>
              <a:rPr lang="en-US" dirty="0" err="1" smtClean="0"/>
              <a:t>dafür</a:t>
            </a:r>
            <a:r>
              <a:rPr lang="en-US" dirty="0" smtClean="0"/>
              <a:t>) –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zu 1TB </a:t>
            </a:r>
            <a:r>
              <a:rPr lang="en-US" dirty="0" err="1" smtClean="0"/>
              <a:t>groß</a:t>
            </a:r>
            <a:r>
              <a:rPr lang="en-US" dirty="0" smtClean="0"/>
              <a:t> sein.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82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2/2</a:t>
            </a:r>
            <a:br>
              <a:rPr lang="en-US" dirty="0" smtClean="0"/>
            </a:br>
            <a:r>
              <a:rPr lang="en-US" sz="2400" dirty="0" smtClean="0"/>
              <a:t>“Durable, High available and massively scalable cloud storage”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Queue Storage</a:t>
            </a:r>
          </a:p>
          <a:p>
            <a:pPr lvl="1"/>
            <a:r>
              <a:rPr lang="en-US" dirty="0" err="1" smtClean="0"/>
              <a:t>Asynchrone</a:t>
            </a:r>
            <a:r>
              <a:rPr lang="en-US" dirty="0" smtClean="0"/>
              <a:t> </a:t>
            </a:r>
            <a:r>
              <a:rPr lang="en-US" dirty="0" err="1" smtClean="0"/>
              <a:t>Kommunikation</a:t>
            </a:r>
            <a:r>
              <a:rPr lang="en-US" dirty="0" smtClean="0"/>
              <a:t> – 64 KB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Message </a:t>
            </a:r>
            <a:r>
              <a:rPr lang="en-US" dirty="0" err="1" smtClean="0"/>
              <a:t>groß</a:t>
            </a:r>
            <a:r>
              <a:rPr lang="en-US" dirty="0" smtClean="0"/>
              <a:t> sein</a:t>
            </a:r>
          </a:p>
          <a:p>
            <a:r>
              <a:rPr lang="en-US" dirty="0" smtClean="0"/>
              <a:t>File Storage (Preview)</a:t>
            </a:r>
          </a:p>
          <a:p>
            <a:pPr lvl="1"/>
            <a:r>
              <a:rPr lang="en-US" dirty="0" smtClean="0"/>
              <a:t>SMB 2.1 File System</a:t>
            </a:r>
          </a:p>
          <a:p>
            <a:pPr lvl="1"/>
            <a:r>
              <a:rPr lang="en-US" dirty="0" err="1" smtClean="0"/>
              <a:t>Gedacht</a:t>
            </a:r>
            <a:r>
              <a:rPr lang="en-US" dirty="0" smtClean="0"/>
              <a:t> für Legacy Applications.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092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Wolke 2"/>
          <p:cNvSpPr/>
          <p:nvPr/>
        </p:nvSpPr>
        <p:spPr>
          <a:xfrm>
            <a:off x="6448925" y="1933148"/>
            <a:ext cx="5221705" cy="34169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3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2534655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HTTP over WIFI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302686" y="3092116"/>
            <a:ext cx="1576135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ASP.NET</a:t>
            </a:r>
          </a:p>
          <a:p>
            <a:pPr algn="ctr"/>
            <a:r>
              <a:rPr lang="en-US" dirty="0" smtClean="0"/>
              <a:t>WEB-API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9011977" y="3672315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798" y="1240062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6" name="Pfeil nach rechts 15"/>
          <p:cNvSpPr/>
          <p:nvPr/>
        </p:nvSpPr>
        <p:spPr>
          <a:xfrm rot="9609604">
            <a:off x="8975826" y="268053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8960118" y="3452136"/>
            <a:ext cx="2365107" cy="138656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8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264018" y="2802366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30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-0.3056 -0.005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86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Cloud Services</a:t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Erstellen</a:t>
            </a:r>
            <a:r>
              <a:rPr lang="en-US" sz="2000" dirty="0" smtClean="0"/>
              <a:t> </a:t>
            </a:r>
            <a:r>
              <a:rPr lang="en-US" sz="2000" dirty="0" err="1" smtClean="0"/>
              <a:t>hochverfügbarer</a:t>
            </a:r>
            <a:r>
              <a:rPr lang="en-US" sz="2000" dirty="0" smtClean="0"/>
              <a:t> und </a:t>
            </a:r>
            <a:r>
              <a:rPr lang="en-US" sz="2000" dirty="0" err="1" smtClean="0"/>
              <a:t>unbegrenzt</a:t>
            </a:r>
            <a:r>
              <a:rPr lang="en-US" sz="2000" dirty="0" smtClean="0"/>
              <a:t> </a:t>
            </a:r>
            <a:r>
              <a:rPr lang="en-US" sz="2000" dirty="0" err="1" smtClean="0"/>
              <a:t>skalierbarer</a:t>
            </a:r>
            <a:r>
              <a:rPr lang="en-US" sz="2000" dirty="0" smtClean="0"/>
              <a:t> </a:t>
            </a:r>
            <a:r>
              <a:rPr lang="en-US" sz="2000" dirty="0" err="1" smtClean="0"/>
              <a:t>Cloudanwendungen</a:t>
            </a:r>
            <a:r>
              <a:rPr lang="en-US" sz="2000" dirty="0" smtClean="0"/>
              <a:t> und API’s”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878" y="1985962"/>
            <a:ext cx="6769068" cy="446422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718374" y="6488668"/>
            <a:ext cx="875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https://azure.microsoft.com/en-us/documentation/articles/fundamentals-application-models/</a:t>
            </a:r>
          </a:p>
        </p:txBody>
      </p:sp>
    </p:spTree>
    <p:extLst>
      <p:ext uri="{BB962C8B-B14F-4D97-AF65-F5344CB8AC3E}">
        <p14:creationId xmlns:p14="http://schemas.microsoft.com/office/powerpoint/2010/main" val="373059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995362"/>
            <a:ext cx="9572452" cy="5129213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438275" y="-152400"/>
            <a:ext cx="9905998" cy="1478570"/>
          </a:xfrm>
        </p:spPr>
        <p:txBody>
          <a:bodyPr anchor="ctr"/>
          <a:lstStyle/>
          <a:p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IoT</a:t>
            </a:r>
            <a:r>
              <a:rPr lang="en-US" dirty="0" smtClean="0"/>
              <a:t> 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923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Apps vs. Cloud Services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Eigentlich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Web-Apps </a:t>
            </a:r>
            <a:r>
              <a:rPr lang="en-US" dirty="0" err="1" smtClean="0"/>
              <a:t>schon</a:t>
            </a:r>
            <a:r>
              <a:rPr lang="en-US" dirty="0" smtClean="0"/>
              <a:t> cool</a:t>
            </a:r>
          </a:p>
          <a:p>
            <a:pPr lvl="1"/>
            <a:r>
              <a:rPr lang="en-US" dirty="0" smtClean="0"/>
              <a:t>Aber </a:t>
            </a:r>
            <a:r>
              <a:rPr lang="en-US" dirty="0" err="1" smtClean="0"/>
              <a:t>wenn</a:t>
            </a:r>
            <a:r>
              <a:rPr lang="en-US" dirty="0"/>
              <a:t> </a:t>
            </a:r>
            <a:r>
              <a:rPr lang="en-US" dirty="0" smtClean="0"/>
              <a:t>man …</a:t>
            </a:r>
          </a:p>
          <a:p>
            <a:pPr lvl="2"/>
            <a:r>
              <a:rPr lang="en-US" dirty="0" err="1" smtClean="0"/>
              <a:t>unendliche</a:t>
            </a:r>
            <a:r>
              <a:rPr lang="en-US" dirty="0" smtClean="0"/>
              <a:t> </a:t>
            </a:r>
            <a:r>
              <a:rPr lang="en-US" dirty="0" err="1" smtClean="0"/>
              <a:t>Skalierung</a:t>
            </a:r>
            <a:r>
              <a:rPr lang="en-US" dirty="0" smtClean="0"/>
              <a:t> </a:t>
            </a:r>
            <a:r>
              <a:rPr lang="en-US" dirty="0" err="1" smtClean="0"/>
              <a:t>braucht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auf Web </a:t>
            </a:r>
            <a:r>
              <a:rPr lang="en-US" dirty="0" err="1" smtClean="0"/>
              <a:t>basierte</a:t>
            </a:r>
            <a:r>
              <a:rPr lang="en-US" dirty="0" smtClean="0"/>
              <a:t> </a:t>
            </a:r>
            <a:r>
              <a:rPr lang="en-US" dirty="0" err="1" smtClean="0"/>
              <a:t>Anwendungen</a:t>
            </a:r>
            <a:r>
              <a:rPr lang="en-US" dirty="0" smtClean="0"/>
              <a:t> </a:t>
            </a:r>
            <a:r>
              <a:rPr lang="en-US" dirty="0" err="1" smtClean="0"/>
              <a:t>laufen</a:t>
            </a:r>
            <a:r>
              <a:rPr lang="en-US" dirty="0" smtClean="0"/>
              <a:t> </a:t>
            </a:r>
            <a:r>
              <a:rPr lang="en-US" dirty="0" err="1" smtClean="0"/>
              <a:t>lassen</a:t>
            </a:r>
            <a:r>
              <a:rPr lang="en-US" dirty="0" smtClean="0"/>
              <a:t> </a:t>
            </a:r>
            <a:r>
              <a:rPr lang="en-US" dirty="0" err="1" smtClean="0"/>
              <a:t>möchte</a:t>
            </a:r>
            <a:r>
              <a:rPr lang="en-US" dirty="0" smtClean="0"/>
              <a:t> (Install any custom MSI – </a:t>
            </a:r>
            <a:r>
              <a:rPr lang="en-US" dirty="0" err="1" smtClean="0"/>
              <a:t>z.B</a:t>
            </a:r>
            <a:r>
              <a:rPr lang="en-US" dirty="0" smtClean="0"/>
              <a:t>. COM </a:t>
            </a:r>
            <a:r>
              <a:rPr lang="en-US" dirty="0" err="1" smtClean="0"/>
              <a:t>Objekt</a:t>
            </a:r>
            <a:r>
              <a:rPr lang="en-US" dirty="0" smtClean="0"/>
              <a:t>…)</a:t>
            </a:r>
          </a:p>
          <a:p>
            <a:pPr lvl="1"/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Cloud Services die </a:t>
            </a:r>
            <a:r>
              <a:rPr lang="en-US" dirty="0" err="1" smtClean="0"/>
              <a:t>richtige</a:t>
            </a:r>
            <a:r>
              <a:rPr lang="en-US" dirty="0" smtClean="0"/>
              <a:t> Wahl.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41412" y="5574268"/>
            <a:ext cx="878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https://azure.microsoft.com/en-us/documentation/articles/choose-web-site-cloud-service-vm/</a:t>
            </a:r>
          </a:p>
        </p:txBody>
      </p:sp>
    </p:spTree>
    <p:extLst>
      <p:ext uri="{BB962C8B-B14F-4D97-AF65-F5344CB8AC3E}">
        <p14:creationId xmlns:p14="http://schemas.microsoft.com/office/powerpoint/2010/main" val="41899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Wolke 2"/>
          <p:cNvSpPr/>
          <p:nvPr/>
        </p:nvSpPr>
        <p:spPr>
          <a:xfrm>
            <a:off x="6448925" y="1933148"/>
            <a:ext cx="5221705" cy="34169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3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2534655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HTTP over WIFI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302686" y="3092116"/>
            <a:ext cx="1576135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ASP.NET</a:t>
            </a:r>
          </a:p>
          <a:p>
            <a:pPr algn="ctr"/>
            <a:r>
              <a:rPr lang="en-US" dirty="0" smtClean="0"/>
              <a:t>WEB-API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9011977" y="3672315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798" y="1240062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6" name="Pfeil nach rechts 15"/>
          <p:cNvSpPr/>
          <p:nvPr/>
        </p:nvSpPr>
        <p:spPr>
          <a:xfrm rot="9609604">
            <a:off x="8975826" y="268053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208829" y="3030320"/>
            <a:ext cx="1774752" cy="135414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03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500470" y="2771418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24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6 L 0.46145 0.03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73" y="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Hub</a:t>
            </a:r>
            <a:br>
              <a:rPr lang="en-US" dirty="0" smtClean="0"/>
            </a:br>
            <a:r>
              <a:rPr lang="en-US" sz="2400" dirty="0" smtClean="0"/>
              <a:t>“</a:t>
            </a:r>
            <a:r>
              <a:rPr lang="en-US" sz="2400" dirty="0" err="1" smtClean="0"/>
              <a:t>Empfangen</a:t>
            </a:r>
            <a:r>
              <a:rPr lang="en-US" sz="2400" dirty="0" smtClean="0"/>
              <a:t> von </a:t>
            </a:r>
            <a:r>
              <a:rPr lang="en-US" sz="2400" dirty="0" err="1" smtClean="0"/>
              <a:t>Telemetriedaten</a:t>
            </a:r>
            <a:r>
              <a:rPr lang="en-US" sz="2400" dirty="0" smtClean="0"/>
              <a:t> von </a:t>
            </a:r>
            <a:r>
              <a:rPr lang="en-US" sz="2400" dirty="0" err="1" smtClean="0"/>
              <a:t>Millionen</a:t>
            </a:r>
            <a:r>
              <a:rPr lang="en-US" sz="2400" dirty="0" smtClean="0"/>
              <a:t> von </a:t>
            </a:r>
            <a:r>
              <a:rPr lang="en-US" sz="2400" dirty="0" err="1" smtClean="0"/>
              <a:t>Geräten</a:t>
            </a:r>
            <a:r>
              <a:rPr lang="en-US" sz="2400" dirty="0" smtClean="0"/>
              <a:t>”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Protokollieren von Millionen von Ereignissen pro Sekunde in nahezu Echtzeit</a:t>
            </a:r>
          </a:p>
          <a:p>
            <a:r>
              <a:rPr lang="de-DE" dirty="0"/>
              <a:t>Geräteverbindung mit flexibler Autorisierung und Drosselung</a:t>
            </a:r>
          </a:p>
          <a:p>
            <a:r>
              <a:rPr lang="de-DE" dirty="0"/>
              <a:t>Zeitbasierter Ereignispuffer</a:t>
            </a:r>
          </a:p>
          <a:p>
            <a:r>
              <a:rPr lang="de-DE" dirty="0"/>
              <a:t>Verwalteter Dienst mit flexibler Skalierung</a:t>
            </a:r>
          </a:p>
          <a:p>
            <a:r>
              <a:rPr lang="de-DE" dirty="0"/>
              <a:t>Hohe Plattformreichweite mit systemeigenen Clientbibliotheken</a:t>
            </a:r>
          </a:p>
          <a:p>
            <a:r>
              <a:rPr lang="de-DE" dirty="0"/>
              <a:t>Einsetzbare Adapter für andere Cloud </a:t>
            </a:r>
            <a:r>
              <a:rPr lang="de-DE" dirty="0" smtClean="0"/>
              <a:t>Services</a:t>
            </a:r>
          </a:p>
          <a:p>
            <a:r>
              <a:rPr lang="en-US" dirty="0" err="1" smtClean="0"/>
              <a:t>Kommunikation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HTTP + AMQP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241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Hub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19200" y="6382794"/>
            <a:ext cx="10076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https://onedrive.live.com/view.aspx?resid=67EEF54D53CF2FE!396817&amp;ithint=file%2cpdf&amp;app=WordPdf&amp;authkey=!AJTO3NX-TcN-kxg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29" y="1184988"/>
            <a:ext cx="2623783" cy="4785225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>
          <a:xfrm>
            <a:off x="1449323" y="2771192"/>
            <a:ext cx="3113346" cy="182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Mio Producers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GB/sec </a:t>
            </a:r>
            <a:r>
              <a:rPr lang="en-US" dirty="0" err="1" smtClean="0"/>
              <a:t>Aufnahme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 </a:t>
            </a:r>
            <a:r>
              <a:rPr lang="en-US" dirty="0" err="1" smtClean="0"/>
              <a:t>EventHub</a:t>
            </a:r>
            <a:endParaRPr lang="de-DE" dirty="0"/>
          </a:p>
        </p:txBody>
      </p:sp>
      <p:sp>
        <p:nvSpPr>
          <p:cNvPr id="8" name="Pfeil nach rechts 7"/>
          <p:cNvSpPr/>
          <p:nvPr/>
        </p:nvSpPr>
        <p:spPr>
          <a:xfrm>
            <a:off x="7550895" y="2709571"/>
            <a:ext cx="3113346" cy="182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Consumer Group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1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lke 2"/>
          <p:cNvSpPr/>
          <p:nvPr/>
        </p:nvSpPr>
        <p:spPr>
          <a:xfrm>
            <a:off x="6305551" y="1933148"/>
            <a:ext cx="5365080" cy="34169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3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HTTP over WIFI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9098244" y="3668721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798" y="1240062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6502131" y="2016079"/>
            <a:ext cx="788068" cy="33052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Hub</a:t>
            </a:r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7271892" y="3433554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805664" y="2917177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7705400" y="3003460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633131" y="3092116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 rot="9609604">
            <a:off x="8975826" y="268053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5868" y="240963"/>
            <a:ext cx="2047875" cy="1571625"/>
          </a:xfrm>
          <a:prstGeom prst="rect">
            <a:avLst/>
          </a:prstGeom>
        </p:spPr>
      </p:pic>
      <p:sp>
        <p:nvSpPr>
          <p:cNvPr id="22" name="Pfeil nach rechts 21"/>
          <p:cNvSpPr/>
          <p:nvPr/>
        </p:nvSpPr>
        <p:spPr>
          <a:xfrm rot="1747319">
            <a:off x="4801755" y="1718900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AMQP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6414518" y="1937590"/>
            <a:ext cx="1252104" cy="3457911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7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144956" y="3061245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36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59259E-6 L 3.125E-6 -0.071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Stream Analytics</a:t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Echtzeitverarbeitung</a:t>
            </a:r>
            <a:r>
              <a:rPr lang="en-US" sz="2000" dirty="0" smtClean="0"/>
              <a:t> von </a:t>
            </a:r>
            <a:r>
              <a:rPr lang="en-US" sz="2000" dirty="0" err="1" smtClean="0"/>
              <a:t>Datenströmen</a:t>
            </a:r>
            <a:r>
              <a:rPr lang="en-US" sz="2000" dirty="0" smtClean="0"/>
              <a:t> von </a:t>
            </a:r>
            <a:r>
              <a:rPr lang="en-US" sz="2000" dirty="0" err="1" smtClean="0"/>
              <a:t>Millionen</a:t>
            </a:r>
            <a:r>
              <a:rPr lang="en-US" sz="2000" dirty="0" smtClean="0"/>
              <a:t> von </a:t>
            </a:r>
            <a:r>
              <a:rPr lang="en-US" sz="2000" dirty="0" err="1" smtClean="0"/>
              <a:t>IoT</a:t>
            </a:r>
            <a:r>
              <a:rPr lang="en-US" sz="2000" dirty="0" smtClean="0"/>
              <a:t>-Devices”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1141413" y="1914735"/>
            <a:ext cx="9905999" cy="3541714"/>
          </a:xfrm>
        </p:spPr>
        <p:txBody>
          <a:bodyPr/>
          <a:lstStyle/>
          <a:p>
            <a:r>
              <a:rPr lang="en-US" dirty="0" err="1" smtClean="0"/>
              <a:t>Analyse</a:t>
            </a:r>
            <a:r>
              <a:rPr lang="en-US" dirty="0" smtClean="0"/>
              <a:t> von </a:t>
            </a:r>
            <a:r>
              <a:rPr lang="en-US" dirty="0" err="1" smtClean="0"/>
              <a:t>fließenden</a:t>
            </a:r>
            <a:r>
              <a:rPr lang="en-US" dirty="0" smtClean="0"/>
              <a:t> </a:t>
            </a:r>
            <a:r>
              <a:rPr lang="en-US" dirty="0" err="1" smtClean="0"/>
              <a:t>Daten</a:t>
            </a:r>
            <a:r>
              <a:rPr lang="en-US" dirty="0" smtClean="0"/>
              <a:t> </a:t>
            </a:r>
            <a:r>
              <a:rPr lang="en-US" dirty="0" err="1" smtClean="0"/>
              <a:t>mittels</a:t>
            </a:r>
            <a:r>
              <a:rPr lang="en-US" dirty="0" smtClean="0"/>
              <a:t> SQL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219200" y="6382794"/>
            <a:ext cx="10076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https://onedrive.live.com/view.aspx?resid=67EEF54D53CF2FE!396817&amp;ithint=file%2cpdf&amp;app=WordPdf&amp;authkey=!AJTO3NX-TcN-kxg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849" y="2435289"/>
            <a:ext cx="1176094" cy="175640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592" y="2435289"/>
            <a:ext cx="2557883" cy="375156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5849" y="4387637"/>
            <a:ext cx="1176094" cy="179873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544" y="3432867"/>
            <a:ext cx="1176094" cy="1756404"/>
          </a:xfrm>
          <a:prstGeom prst="rect">
            <a:avLst/>
          </a:prstGeom>
        </p:spPr>
      </p:pic>
      <p:sp>
        <p:nvSpPr>
          <p:cNvPr id="15" name="Pfeil nach rechts 14"/>
          <p:cNvSpPr/>
          <p:nvPr/>
        </p:nvSpPr>
        <p:spPr>
          <a:xfrm>
            <a:off x="7550895" y="3166489"/>
            <a:ext cx="564954" cy="406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>
            <a:off x="7536475" y="5083576"/>
            <a:ext cx="564954" cy="406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7" name="Pfeil nach rechts 16"/>
          <p:cNvSpPr/>
          <p:nvPr/>
        </p:nvSpPr>
        <p:spPr>
          <a:xfrm>
            <a:off x="4413638" y="4036515"/>
            <a:ext cx="564954" cy="406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2658168" y="4036515"/>
            <a:ext cx="564954" cy="406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01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Analytics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141413" y="222192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erminal"/>
              </a:rPr>
              <a:t>SELECT </a:t>
            </a:r>
            <a:r>
              <a:rPr lang="en-US" dirty="0" err="1">
                <a:latin typeface="terminal"/>
              </a:rPr>
              <a:t>sensorId</a:t>
            </a:r>
            <a:r>
              <a:rPr lang="en-US" dirty="0">
                <a:latin typeface="terminal"/>
              </a:rPr>
              <a:t>, COUNT(*) AS Count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terminal"/>
              </a:rPr>
              <a:t>FROM </a:t>
            </a:r>
            <a:r>
              <a:rPr lang="en-US" dirty="0" err="1">
                <a:latin typeface="terminal"/>
              </a:rPr>
              <a:t>SensorReadings</a:t>
            </a:r>
            <a:r>
              <a:rPr lang="en-US" dirty="0">
                <a:latin typeface="terminal"/>
              </a:rPr>
              <a:t> TIMESTAMP BY time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terminal"/>
              </a:rPr>
              <a:t>GROUP BY </a:t>
            </a:r>
            <a:r>
              <a:rPr lang="en-US" dirty="0" err="1">
                <a:latin typeface="terminal"/>
              </a:rPr>
              <a:t>sensorId</a:t>
            </a:r>
            <a:r>
              <a:rPr lang="en-US" dirty="0">
                <a:latin typeface="terminal"/>
              </a:rPr>
              <a:t>, </a:t>
            </a:r>
            <a:r>
              <a:rPr lang="en-US" dirty="0" err="1">
                <a:latin typeface="terminal"/>
              </a:rPr>
              <a:t>TumblingWindow</a:t>
            </a:r>
            <a:r>
              <a:rPr lang="en-US" dirty="0">
                <a:latin typeface="terminal"/>
              </a:rPr>
              <a:t>(second, 10)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103" y="1930814"/>
            <a:ext cx="5295900" cy="24288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141413" y="4861249"/>
            <a:ext cx="784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HINWEIS: Das </a:t>
            </a:r>
            <a:r>
              <a:rPr lang="en-US" dirty="0" err="1" smtClean="0"/>
              <a:t>Ganze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</a:t>
            </a:r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bestehenden</a:t>
            </a:r>
            <a:r>
              <a:rPr lang="en-US" dirty="0" smtClean="0"/>
              <a:t> </a:t>
            </a:r>
            <a:r>
              <a:rPr lang="en-US" dirty="0" err="1" smtClean="0"/>
              <a:t>Daten</a:t>
            </a:r>
            <a:r>
              <a:rPr lang="en-US" dirty="0" smtClean="0"/>
              <a:t> </a:t>
            </a:r>
            <a:r>
              <a:rPr lang="en-US" dirty="0" err="1" smtClean="0"/>
              <a:t>verknüpfen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199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Analytics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Hopping Windows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Sliding Windows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1432075" y="27577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SELECT </a:t>
            </a:r>
            <a:r>
              <a:rPr lang="en-US" dirty="0" err="1"/>
              <a:t>sensorId</a:t>
            </a:r>
            <a:r>
              <a:rPr lang="en-US" dirty="0"/>
              <a:t>, COUNT(*) AS Count, AVG(temp)</a:t>
            </a:r>
            <a:br>
              <a:rPr lang="en-US" dirty="0"/>
            </a:br>
            <a:r>
              <a:rPr lang="en-US" dirty="0"/>
              <a:t>FROM </a:t>
            </a:r>
            <a:r>
              <a:rPr lang="en-US" dirty="0" err="1"/>
              <a:t>SensorReadings</a:t>
            </a:r>
            <a:r>
              <a:rPr lang="en-US" dirty="0"/>
              <a:t> TIMESTAMP BY time</a:t>
            </a:r>
            <a:br>
              <a:rPr lang="en-US" dirty="0"/>
            </a:br>
            <a:r>
              <a:rPr lang="en-US" dirty="0"/>
              <a:t>GROUP BY </a:t>
            </a:r>
            <a:r>
              <a:rPr lang="en-US" dirty="0" err="1"/>
              <a:t>sensorId</a:t>
            </a:r>
            <a:r>
              <a:rPr lang="en-US" dirty="0"/>
              <a:t>, </a:t>
            </a:r>
            <a:r>
              <a:rPr lang="en-US" dirty="0" err="1"/>
              <a:t>HoppingWindow</a:t>
            </a:r>
            <a:r>
              <a:rPr lang="en-US" dirty="0"/>
              <a:t>(second, 10 , 5)</a:t>
            </a:r>
            <a:r>
              <a:rPr lang="en-US" dirty="0">
                <a:solidFill>
                  <a:srgbClr val="424242"/>
                </a:solidFill>
                <a:latin typeface="terminal"/>
              </a:rPr>
              <a:t> 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1432075" y="4439769"/>
            <a:ext cx="45574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SELECT </a:t>
            </a:r>
            <a:r>
              <a:rPr lang="en-US" dirty="0" err="1"/>
              <a:t>sensorId</a:t>
            </a:r>
            <a:r>
              <a:rPr lang="en-US" dirty="0"/>
              <a:t>, MIN(temp) as temp</a:t>
            </a:r>
            <a:br>
              <a:rPr lang="en-US" dirty="0"/>
            </a:br>
            <a:r>
              <a:rPr lang="en-US" dirty="0"/>
              <a:t>FROM </a:t>
            </a:r>
            <a:r>
              <a:rPr lang="en-US" dirty="0" err="1"/>
              <a:t>SensorReadings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TIMESTAMP BY time</a:t>
            </a:r>
            <a:br>
              <a:rPr lang="en-US" dirty="0"/>
            </a:br>
            <a:r>
              <a:rPr lang="en-US" dirty="0"/>
              <a:t>GROUP BY </a:t>
            </a:r>
            <a:r>
              <a:rPr lang="en-US" dirty="0" err="1"/>
              <a:t>sensorId</a:t>
            </a:r>
            <a:r>
              <a:rPr lang="en-US" dirty="0"/>
              <a:t>, </a:t>
            </a:r>
            <a:r>
              <a:rPr lang="en-US" dirty="0" err="1"/>
              <a:t>SlidingWindow</a:t>
            </a:r>
            <a:r>
              <a:rPr lang="en-US" dirty="0"/>
              <a:t>(second, 5)</a:t>
            </a:r>
            <a:br>
              <a:rPr lang="en-US" dirty="0"/>
            </a:br>
            <a:r>
              <a:rPr lang="en-US" dirty="0"/>
              <a:t>HAVING MIN(temp) &gt; 75 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467" y="3932908"/>
            <a:ext cx="3933825" cy="257175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467" y="694409"/>
            <a:ext cx="458152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</a:t>
            </a:r>
            <a:r>
              <a:rPr lang="en-US" dirty="0" err="1" smtClean="0"/>
              <a:t>Bereiche</a:t>
            </a:r>
            <a:r>
              <a:rPr lang="en-US" dirty="0" smtClean="0"/>
              <a:t> (</a:t>
            </a:r>
            <a:r>
              <a:rPr lang="en-US" dirty="0" err="1" smtClean="0"/>
              <a:t>Quelle</a:t>
            </a:r>
            <a:r>
              <a:rPr lang="en-US" dirty="0" smtClean="0"/>
              <a:t>: Microsoft)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779588" y="1743074"/>
            <a:ext cx="1733550" cy="46767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Home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513138" y="1743075"/>
            <a:ext cx="1733550" cy="467677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Transportation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246688" y="1743075"/>
            <a:ext cx="1733550" cy="467677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Health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6980238" y="1743075"/>
            <a:ext cx="1733550" cy="467677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Buildings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8713788" y="1743075"/>
            <a:ext cx="1733550" cy="46767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Cities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943110" y="2669385"/>
            <a:ext cx="862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Position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8922081" y="2530885"/>
            <a:ext cx="1316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Verfügbare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Parkplätze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990965" y="3481296"/>
            <a:ext cx="1220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Startet</a:t>
            </a:r>
            <a:r>
              <a:rPr lang="en-US" dirty="0" smtClean="0"/>
              <a:t> die</a:t>
            </a:r>
          </a:p>
          <a:p>
            <a:pPr algn="ctr"/>
            <a:r>
              <a:rPr lang="en-US" dirty="0" err="1" smtClean="0"/>
              <a:t>Reinigung</a:t>
            </a:r>
            <a:endParaRPr lang="en-US" dirty="0" smtClean="0"/>
          </a:p>
          <a:p>
            <a:pPr algn="ctr"/>
            <a:r>
              <a:rPr lang="en-US" dirty="0" err="1" smtClean="0"/>
              <a:t>Senkt</a:t>
            </a:r>
            <a:r>
              <a:rPr lang="en-US" dirty="0" smtClean="0"/>
              <a:t> die </a:t>
            </a:r>
          </a:p>
          <a:p>
            <a:pPr algn="ctr"/>
            <a:r>
              <a:rPr lang="en-US" dirty="0" err="1" smtClean="0"/>
              <a:t>Temperatur</a:t>
            </a:r>
            <a:endParaRPr lang="de-DE" dirty="0" smtClean="0"/>
          </a:p>
        </p:txBody>
      </p:sp>
      <p:sp>
        <p:nvSpPr>
          <p:cNvPr id="12" name="Textfeld 11"/>
          <p:cNvSpPr txBox="1"/>
          <p:nvPr/>
        </p:nvSpPr>
        <p:spPr>
          <a:xfrm>
            <a:off x="4115305" y="389679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Ziel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7013610" y="3549475"/>
            <a:ext cx="1711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Startet</a:t>
            </a:r>
            <a:r>
              <a:rPr lang="en-US" dirty="0" smtClean="0"/>
              <a:t> die </a:t>
            </a:r>
          </a:p>
          <a:p>
            <a:pPr algn="ctr"/>
            <a:r>
              <a:rPr lang="en-US" dirty="0" err="1" smtClean="0"/>
              <a:t>Klimaanlage</a:t>
            </a:r>
            <a:endParaRPr lang="en-US" dirty="0" smtClean="0"/>
          </a:p>
          <a:p>
            <a:pPr algn="ctr"/>
            <a:r>
              <a:rPr lang="en-US" dirty="0" err="1" smtClean="0"/>
              <a:t>Reserviert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Arbeitsplatz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767439" y="4950572"/>
            <a:ext cx="1650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Überwacht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Gesundheit</a:t>
            </a:r>
          </a:p>
          <a:p>
            <a:pPr algn="ctr"/>
            <a:r>
              <a:rPr lang="en-US" dirty="0" err="1" smtClean="0"/>
              <a:t>Nimmt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Herzinfakt</a:t>
            </a:r>
            <a:r>
              <a:rPr lang="en-US" dirty="0" smtClean="0"/>
              <a:t> </a:t>
            </a:r>
            <a:r>
              <a:rPr lang="en-US" dirty="0" err="1" smtClean="0"/>
              <a:t>wahr</a:t>
            </a:r>
            <a:endParaRPr lang="de-DE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5281568" y="5089071"/>
            <a:ext cx="1698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Übermittelt</a:t>
            </a:r>
            <a:endParaRPr lang="en-US" dirty="0" smtClean="0"/>
          </a:p>
          <a:p>
            <a:pPr algn="ctr"/>
            <a:r>
              <a:rPr lang="en-US" dirty="0" err="1" smtClean="0"/>
              <a:t>Frühdiagnose</a:t>
            </a:r>
            <a:r>
              <a:rPr lang="en-US" dirty="0" smtClean="0"/>
              <a:t> an</a:t>
            </a:r>
          </a:p>
          <a:p>
            <a:pPr algn="ctr"/>
            <a:r>
              <a:rPr lang="en-US" dirty="0" err="1" smtClean="0"/>
              <a:t>Krankenhaus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8789355" y="5089071"/>
            <a:ext cx="16173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Informiert</a:t>
            </a:r>
            <a:endParaRPr lang="en-US" dirty="0"/>
          </a:p>
          <a:p>
            <a:pPr algn="ctr"/>
            <a:r>
              <a:rPr lang="en-US" dirty="0" err="1" smtClean="0"/>
              <a:t>Notdienst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endParaRPr lang="en-US" dirty="0" smtClean="0"/>
          </a:p>
          <a:p>
            <a:pPr algn="ctr"/>
            <a:r>
              <a:rPr lang="en-US" dirty="0" err="1" smtClean="0"/>
              <a:t>Optimale</a:t>
            </a:r>
            <a:r>
              <a:rPr lang="en-US" dirty="0" smtClean="0"/>
              <a:t> Route</a:t>
            </a:r>
          </a:p>
        </p:txBody>
      </p:sp>
      <p:cxnSp>
        <p:nvCxnSpPr>
          <p:cNvPr id="18" name="Gerader Verbinder 17"/>
          <p:cNvCxnSpPr/>
          <p:nvPr/>
        </p:nvCxnSpPr>
        <p:spPr>
          <a:xfrm>
            <a:off x="1786489" y="3310566"/>
            <a:ext cx="8679899" cy="444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1779588" y="4830169"/>
            <a:ext cx="8679899" cy="444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750888" y="6474788"/>
            <a:ext cx="1098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http://channel9.msdn.com/Series/MSDN-und-TechNet-auf-der-CeBIT-2015/Industrie-4-0-und-das-Internet-der-Dinge</a:t>
            </a:r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159" y="2085497"/>
            <a:ext cx="382407" cy="39293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9889" y="2105144"/>
            <a:ext cx="533507" cy="38292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2260" y="2084103"/>
            <a:ext cx="371701" cy="394326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7698" y="2085614"/>
            <a:ext cx="325730" cy="393709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287" y="2084103"/>
            <a:ext cx="316234" cy="39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5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lke 2"/>
          <p:cNvSpPr/>
          <p:nvPr/>
        </p:nvSpPr>
        <p:spPr>
          <a:xfrm>
            <a:off x="6305551" y="1933148"/>
            <a:ext cx="5365080" cy="34169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2"/>
            <a:ext cx="914400" cy="1796111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HTTP over WIFI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9098244" y="3668721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798" y="1240062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6502131" y="2016079"/>
            <a:ext cx="788068" cy="33052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Hub</a:t>
            </a:r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7271892" y="3433554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805664" y="2917177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7705400" y="3003460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633131" y="3092116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 rot="9609604">
            <a:off x="8975826" y="268053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5868" y="240963"/>
            <a:ext cx="2047875" cy="1571625"/>
          </a:xfrm>
          <a:prstGeom prst="rect">
            <a:avLst/>
          </a:prstGeom>
        </p:spPr>
      </p:pic>
      <p:sp>
        <p:nvSpPr>
          <p:cNvPr id="22" name="Pfeil nach rechts 21"/>
          <p:cNvSpPr/>
          <p:nvPr/>
        </p:nvSpPr>
        <p:spPr>
          <a:xfrm rot="1747319">
            <a:off x="4801755" y="1718900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AMQP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7633130" y="4485513"/>
            <a:ext cx="1398641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Stream Analytics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7281498" y="4683430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Pfeil nach rechts 24"/>
          <p:cNvSpPr/>
          <p:nvPr/>
        </p:nvSpPr>
        <p:spPr>
          <a:xfrm>
            <a:off x="9121689" y="4558025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7542829" y="4373596"/>
            <a:ext cx="1555415" cy="106280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26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112380" y="2556893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73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00052 -0.0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Machine Learning</a:t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Leistungsfähige</a:t>
            </a:r>
            <a:r>
              <a:rPr lang="en-US" sz="2000" dirty="0" smtClean="0"/>
              <a:t> </a:t>
            </a:r>
            <a:r>
              <a:rPr lang="en-US" sz="2000" dirty="0" err="1" smtClean="0"/>
              <a:t>Cloudbasierte</a:t>
            </a:r>
            <a:r>
              <a:rPr lang="en-US" sz="2000" dirty="0" smtClean="0"/>
              <a:t> predictive Analytics”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Modellerstellung</a:t>
            </a:r>
            <a:endParaRPr lang="en-US" dirty="0" smtClean="0"/>
          </a:p>
          <a:p>
            <a:pPr lvl="1"/>
            <a:r>
              <a:rPr lang="en-US" dirty="0" err="1" smtClean="0"/>
              <a:t>Schritt</a:t>
            </a:r>
            <a:r>
              <a:rPr lang="en-US" dirty="0" smtClean="0"/>
              <a:t> 1: </a:t>
            </a:r>
            <a:r>
              <a:rPr lang="en-US" dirty="0" err="1" smtClean="0"/>
              <a:t>Datensammlung</a:t>
            </a:r>
            <a:endParaRPr lang="en-US" dirty="0" smtClean="0"/>
          </a:p>
          <a:p>
            <a:pPr lvl="1"/>
            <a:r>
              <a:rPr lang="en-US" dirty="0" err="1" smtClean="0"/>
              <a:t>Schritt</a:t>
            </a:r>
            <a:r>
              <a:rPr lang="en-US" dirty="0" smtClean="0"/>
              <a:t> 2: </a:t>
            </a:r>
            <a:r>
              <a:rPr lang="en-US" dirty="0" err="1" smtClean="0"/>
              <a:t>Datenvorverarbeitung</a:t>
            </a:r>
            <a:endParaRPr lang="en-US" dirty="0" smtClean="0"/>
          </a:p>
          <a:p>
            <a:pPr lvl="1"/>
            <a:r>
              <a:rPr lang="en-US" dirty="0" err="1" smtClean="0"/>
              <a:t>Schritt</a:t>
            </a:r>
            <a:r>
              <a:rPr lang="en-US" dirty="0"/>
              <a:t> </a:t>
            </a:r>
            <a:r>
              <a:rPr lang="en-US" dirty="0" smtClean="0"/>
              <a:t>3: Definition von </a:t>
            </a:r>
            <a:r>
              <a:rPr lang="en-US" dirty="0" err="1" smtClean="0"/>
              <a:t>Funktionen</a:t>
            </a:r>
            <a:endParaRPr lang="en-US" dirty="0" smtClean="0"/>
          </a:p>
          <a:p>
            <a:r>
              <a:rPr lang="en-US" dirty="0" err="1" smtClean="0"/>
              <a:t>Modelltraining</a:t>
            </a:r>
            <a:endParaRPr lang="en-US" dirty="0" smtClean="0"/>
          </a:p>
          <a:p>
            <a:pPr lvl="1"/>
            <a:r>
              <a:rPr lang="en-US" dirty="0" err="1" smtClean="0"/>
              <a:t>Schritt</a:t>
            </a:r>
            <a:r>
              <a:rPr lang="en-US" dirty="0" smtClean="0"/>
              <a:t> 4: </a:t>
            </a:r>
            <a:r>
              <a:rPr lang="en-US" dirty="0" err="1" smtClean="0"/>
              <a:t>Auswählen</a:t>
            </a:r>
            <a:r>
              <a:rPr lang="en-US" dirty="0" smtClean="0"/>
              <a:t> und </a:t>
            </a:r>
            <a:r>
              <a:rPr lang="en-US" dirty="0" err="1" smtClean="0"/>
              <a:t>Anwenden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Lernalgorithmus</a:t>
            </a:r>
            <a:endParaRPr lang="en-US" dirty="0" smtClean="0"/>
          </a:p>
          <a:p>
            <a:r>
              <a:rPr lang="en-US" dirty="0" err="1" smtClean="0"/>
              <a:t>Modellbewertung</a:t>
            </a:r>
            <a:r>
              <a:rPr lang="en-US" dirty="0" smtClean="0"/>
              <a:t> und –Tests</a:t>
            </a:r>
          </a:p>
          <a:p>
            <a:pPr lvl="1"/>
            <a:r>
              <a:rPr lang="en-US" dirty="0" err="1" smtClean="0"/>
              <a:t>Schritt</a:t>
            </a:r>
            <a:r>
              <a:rPr lang="en-US" dirty="0" smtClean="0"/>
              <a:t> 5: </a:t>
            </a:r>
            <a:r>
              <a:rPr lang="en-US" dirty="0" err="1" smtClean="0"/>
              <a:t>Vorhersagen</a:t>
            </a:r>
            <a:r>
              <a:rPr lang="en-US" dirty="0" smtClean="0"/>
              <a:t> von </a:t>
            </a:r>
            <a:r>
              <a:rPr lang="en-US" dirty="0" err="1" smtClean="0"/>
              <a:t>Daten</a:t>
            </a:r>
            <a:endParaRPr lang="en-US" dirty="0" smtClean="0"/>
          </a:p>
          <a:p>
            <a:r>
              <a:rPr lang="en-US" dirty="0" smtClean="0"/>
              <a:t>Modell </a:t>
            </a:r>
            <a:r>
              <a:rPr lang="en-US" dirty="0" err="1" smtClean="0"/>
              <a:t>als</a:t>
            </a:r>
            <a:r>
              <a:rPr lang="en-US" dirty="0" smtClean="0"/>
              <a:t> Web-Service </a:t>
            </a:r>
            <a:r>
              <a:rPr lang="en-US" dirty="0" err="1" smtClean="0"/>
              <a:t>bereitenstellen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455575" y="6186195"/>
            <a:ext cx="914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https://azure.microsoft.com/de-de/documentation/articles/machine-learning-create-experiment/</a:t>
            </a:r>
          </a:p>
        </p:txBody>
      </p:sp>
    </p:spTree>
    <p:extLst>
      <p:ext uri="{BB962C8B-B14F-4D97-AF65-F5344CB8AC3E}">
        <p14:creationId xmlns:p14="http://schemas.microsoft.com/office/powerpoint/2010/main" val="4191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12" y="618518"/>
            <a:ext cx="4190612" cy="550245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455575" y="6186195"/>
            <a:ext cx="914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https://azure.microsoft.com/de-de/documentation/articles/machine-learning-create-experiment/</a:t>
            </a:r>
          </a:p>
        </p:txBody>
      </p:sp>
    </p:spTree>
    <p:extLst>
      <p:ext uri="{BB962C8B-B14F-4D97-AF65-F5344CB8AC3E}">
        <p14:creationId xmlns:p14="http://schemas.microsoft.com/office/powerpoint/2010/main" val="29130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lke 2"/>
          <p:cNvSpPr/>
          <p:nvPr/>
        </p:nvSpPr>
        <p:spPr>
          <a:xfrm>
            <a:off x="6305551" y="1933148"/>
            <a:ext cx="5365080" cy="45693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2"/>
            <a:ext cx="914400" cy="1796111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HTTP over WIFI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 rot="983381">
            <a:off x="9115756" y="3437216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798" y="1240062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6502131" y="2016079"/>
            <a:ext cx="788068" cy="33052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Hub</a:t>
            </a:r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7271892" y="3004345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805664" y="2487968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7705400" y="2574251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633131" y="2662907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>
            <a:off x="9060869" y="261482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5868" y="240963"/>
            <a:ext cx="2047875" cy="1571625"/>
          </a:xfrm>
          <a:prstGeom prst="rect">
            <a:avLst/>
          </a:prstGeom>
        </p:spPr>
      </p:pic>
      <p:sp>
        <p:nvSpPr>
          <p:cNvPr id="22" name="Pfeil nach rechts 21"/>
          <p:cNvSpPr/>
          <p:nvPr/>
        </p:nvSpPr>
        <p:spPr>
          <a:xfrm rot="1747319">
            <a:off x="4801755" y="1718900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AMQP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7633130" y="4056304"/>
            <a:ext cx="1398641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Stream Analytics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7281498" y="4254221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Pfeil nach rechts 24"/>
          <p:cNvSpPr/>
          <p:nvPr/>
        </p:nvSpPr>
        <p:spPr>
          <a:xfrm>
            <a:off x="9121689" y="4128816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29" name="Gruppieren 28"/>
          <p:cNvGrpSpPr/>
          <p:nvPr/>
        </p:nvGrpSpPr>
        <p:grpSpPr>
          <a:xfrm>
            <a:off x="7642738" y="5593787"/>
            <a:ext cx="2901821" cy="1133313"/>
            <a:chOff x="7537180" y="5498431"/>
            <a:chExt cx="2901821" cy="1133313"/>
          </a:xfrm>
        </p:grpSpPr>
        <p:sp>
          <p:nvSpPr>
            <p:cNvPr id="2" name="Rechteck 1"/>
            <p:cNvSpPr/>
            <p:nvPr/>
          </p:nvSpPr>
          <p:spPr>
            <a:xfrm>
              <a:off x="7537180" y="5498431"/>
              <a:ext cx="2901821" cy="11333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7652713" y="5564733"/>
              <a:ext cx="1398641" cy="84237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Learning</a:t>
              </a:r>
            </a:p>
            <a:p>
              <a:pPr algn="ctr"/>
              <a:r>
                <a:rPr lang="en-US" dirty="0" smtClean="0"/>
                <a:t>Web-Service</a:t>
              </a:r>
              <a:endParaRPr lang="de-DE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8951090" y="5715017"/>
              <a:ext cx="1398641" cy="84237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Learning</a:t>
              </a:r>
            </a:p>
            <a:p>
              <a:pPr algn="ctr"/>
              <a:r>
                <a:rPr lang="en-US" dirty="0" err="1" smtClean="0"/>
                <a:t>Algorithmus</a:t>
              </a:r>
              <a:endParaRPr lang="de-DE" dirty="0"/>
            </a:p>
          </p:txBody>
        </p:sp>
      </p:grpSp>
      <p:sp>
        <p:nvSpPr>
          <p:cNvPr id="30" name="Rechteck 29"/>
          <p:cNvSpPr/>
          <p:nvPr/>
        </p:nvSpPr>
        <p:spPr>
          <a:xfrm>
            <a:off x="6502131" y="5473199"/>
            <a:ext cx="779367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Web-App</a:t>
            </a:r>
            <a:endParaRPr lang="de-DE" dirty="0"/>
          </a:p>
        </p:txBody>
      </p:sp>
      <p:sp>
        <p:nvSpPr>
          <p:cNvPr id="31" name="Pfeil nach rechts 30"/>
          <p:cNvSpPr/>
          <p:nvPr/>
        </p:nvSpPr>
        <p:spPr>
          <a:xfrm>
            <a:off x="7281498" y="5922227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Pfeil nach rechts 31"/>
          <p:cNvSpPr/>
          <p:nvPr/>
        </p:nvSpPr>
        <p:spPr>
          <a:xfrm rot="21233472">
            <a:off x="7340078" y="5130359"/>
            <a:ext cx="2863859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4" name="Grafik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4159" y="5572227"/>
            <a:ext cx="1680740" cy="1091819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9319" y="5810373"/>
            <a:ext cx="1089651" cy="745302"/>
          </a:xfrm>
          <a:prstGeom prst="rect">
            <a:avLst/>
          </a:prstGeom>
        </p:spPr>
      </p:pic>
      <p:sp>
        <p:nvSpPr>
          <p:cNvPr id="35" name="Pfeil nach rechts 34"/>
          <p:cNvSpPr/>
          <p:nvPr/>
        </p:nvSpPr>
        <p:spPr>
          <a:xfrm>
            <a:off x="6129881" y="5910058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4360266" y="5404295"/>
            <a:ext cx="6259357" cy="136406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82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103049" y="2325303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1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 L 0.00052 -0.036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HDINsight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Bereitstellung</a:t>
            </a:r>
            <a:r>
              <a:rPr lang="en-US" sz="2000" dirty="0" smtClean="0"/>
              <a:t> </a:t>
            </a:r>
            <a:r>
              <a:rPr lang="en-US" sz="2000" dirty="0" err="1" smtClean="0"/>
              <a:t>verwalteter</a:t>
            </a:r>
            <a:r>
              <a:rPr lang="en-US" sz="2000" dirty="0" smtClean="0"/>
              <a:t> Hadoop Cluster”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051" y="1022513"/>
            <a:ext cx="2419350" cy="990600"/>
          </a:xfrm>
          <a:prstGeom prst="rect">
            <a:avLst/>
          </a:prstGeom>
        </p:spPr>
      </p:pic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Hadoop - BIG DATA </a:t>
            </a:r>
            <a:r>
              <a:rPr lang="en-US" dirty="0" err="1" smtClean="0"/>
              <a:t>Analyse</a:t>
            </a:r>
            <a:r>
              <a:rPr lang="en-US" dirty="0" smtClean="0"/>
              <a:t> von </a:t>
            </a:r>
            <a:r>
              <a:rPr lang="en-US" dirty="0" err="1" smtClean="0"/>
              <a:t>gespeicherten</a:t>
            </a:r>
            <a:r>
              <a:rPr lang="en-US" dirty="0" smtClean="0"/>
              <a:t> </a:t>
            </a:r>
            <a:r>
              <a:rPr lang="en-US" dirty="0" err="1" smtClean="0"/>
              <a:t>Daten</a:t>
            </a:r>
            <a:endParaRPr lang="en-US" dirty="0" smtClean="0"/>
          </a:p>
          <a:p>
            <a:pPr lvl="1"/>
            <a:r>
              <a:rPr lang="de-DE" dirty="0" err="1"/>
              <a:t>Hadoop</a:t>
            </a:r>
            <a:r>
              <a:rPr lang="de-DE" dirty="0"/>
              <a:t> bietet eine zuverlässige Datenspeicherung über das </a:t>
            </a:r>
            <a:r>
              <a:rPr lang="de-DE" dirty="0" err="1"/>
              <a:t>Hadoop</a:t>
            </a:r>
            <a:r>
              <a:rPr lang="de-DE" dirty="0"/>
              <a:t> Distributed File System (HDFS) und ein einfaches </a:t>
            </a:r>
            <a:r>
              <a:rPr lang="de-DE" dirty="0" err="1"/>
              <a:t>MapReduce</a:t>
            </a:r>
            <a:r>
              <a:rPr lang="de-DE" dirty="0"/>
              <a:t>-Programmiermodell zur parallelen Verarbeitung und Analyse der Daten, die in diesem verteilten System gespeichert sind.</a:t>
            </a:r>
            <a:endParaRPr lang="en-US" dirty="0" smtClean="0"/>
          </a:p>
          <a:p>
            <a:r>
              <a:rPr lang="de-DE" dirty="0" smtClean="0"/>
              <a:t>Storm – Real Time Analyse von Daten</a:t>
            </a:r>
          </a:p>
          <a:p>
            <a:pPr lvl="1"/>
            <a:r>
              <a:rPr lang="de-DE" dirty="0" smtClean="0"/>
              <a:t>Apache </a:t>
            </a:r>
            <a:r>
              <a:rPr lang="de-DE" dirty="0"/>
              <a:t>Storm ist ein verteiltes, fehlertolerantes, Open Source-Berechnungssystem für die Verarbeitung von Daten in Echtzeit mit </a:t>
            </a:r>
            <a:r>
              <a:rPr lang="de-DE" dirty="0" err="1"/>
              <a:t>Hadoop</a:t>
            </a:r>
            <a:r>
              <a:rPr lang="de-DE" dirty="0"/>
              <a:t>. Storm-Lösungen sind außerdem in der Lage, die Verarbeitung von Daten zu garantieren und Daten erneut abzuspielen, die beim ersten Versuch nicht erfolgreich verarbeitet wurden.</a:t>
            </a:r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250301" y="6027575"/>
            <a:ext cx="1018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linkClick r:id="rId3"/>
              </a:rPr>
              <a:t>https://azure.microsoft.com/de-de/documentation/articles/hdinsight-hadoop-introduction</a:t>
            </a:r>
            <a:r>
              <a:rPr lang="de-DE" dirty="0" smtClean="0">
                <a:hlinkClick r:id="rId3"/>
              </a:rPr>
              <a:t>/</a:t>
            </a:r>
            <a:endParaRPr lang="de-DE" dirty="0" smtClean="0"/>
          </a:p>
          <a:p>
            <a:r>
              <a:rPr lang="de-DE" dirty="0"/>
              <a:t>https://azure.microsoft.com/de-de/documentation/articles/hdinsight-storm-overview/#was-ist-apache-storm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7044" y="1738351"/>
            <a:ext cx="1810105" cy="86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Hadoop</a:t>
            </a:r>
            <a:endParaRPr lang="de-DE" dirty="0"/>
          </a:p>
        </p:txBody>
      </p:sp>
      <p:pic>
        <p:nvPicPr>
          <p:cNvPr id="4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5568" y="1690994"/>
            <a:ext cx="5657688" cy="425163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201440" y="6242179"/>
            <a:ext cx="578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http://www-01.ibm.com/software/ebusiness/jstart/hadoop/</a:t>
            </a:r>
          </a:p>
        </p:txBody>
      </p:sp>
    </p:spTree>
    <p:extLst>
      <p:ext uri="{BB962C8B-B14F-4D97-AF65-F5344CB8AC3E}">
        <p14:creationId xmlns:p14="http://schemas.microsoft.com/office/powerpoint/2010/main" val="313347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Storm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041" y="1656369"/>
            <a:ext cx="9196906" cy="436605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343609" y="6260840"/>
            <a:ext cx="719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http://blog.infochimps.com/wp-content/uploads/2012/10/StormKafka.png</a:t>
            </a:r>
          </a:p>
        </p:txBody>
      </p:sp>
    </p:spTree>
    <p:extLst>
      <p:ext uri="{BB962C8B-B14F-4D97-AF65-F5344CB8AC3E}">
        <p14:creationId xmlns:p14="http://schemas.microsoft.com/office/powerpoint/2010/main" val="46857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lke 2"/>
          <p:cNvSpPr/>
          <p:nvPr/>
        </p:nvSpPr>
        <p:spPr>
          <a:xfrm>
            <a:off x="6305551" y="1933148"/>
            <a:ext cx="5365080" cy="45693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2"/>
            <a:ext cx="914400" cy="1796111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HTTP over WIFI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 rot="983381">
            <a:off x="9115756" y="3437216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678" y="163710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6502131" y="2016079"/>
            <a:ext cx="788068" cy="33052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Hub</a:t>
            </a:r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7271892" y="3004345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805664" y="2487968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7705400" y="2574251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633131" y="2662907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>
            <a:off x="9060869" y="261482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3617" y="237141"/>
            <a:ext cx="2047875" cy="1571625"/>
          </a:xfrm>
          <a:prstGeom prst="rect">
            <a:avLst/>
          </a:prstGeom>
        </p:spPr>
      </p:pic>
      <p:sp>
        <p:nvSpPr>
          <p:cNvPr id="22" name="Pfeil nach rechts 21"/>
          <p:cNvSpPr/>
          <p:nvPr/>
        </p:nvSpPr>
        <p:spPr>
          <a:xfrm rot="1084002">
            <a:off x="3635228" y="1743319"/>
            <a:ext cx="2945837" cy="57887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AMQP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7633130" y="4056304"/>
            <a:ext cx="1398641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Stream Analytics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7281498" y="4254221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Pfeil nach rechts 24"/>
          <p:cNvSpPr/>
          <p:nvPr/>
        </p:nvSpPr>
        <p:spPr>
          <a:xfrm>
            <a:off x="9121689" y="4128816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29" name="Gruppieren 28"/>
          <p:cNvGrpSpPr/>
          <p:nvPr/>
        </p:nvGrpSpPr>
        <p:grpSpPr>
          <a:xfrm>
            <a:off x="7642738" y="5593787"/>
            <a:ext cx="2901821" cy="1133313"/>
            <a:chOff x="7537180" y="5498431"/>
            <a:chExt cx="2901821" cy="1133313"/>
          </a:xfrm>
        </p:grpSpPr>
        <p:sp>
          <p:nvSpPr>
            <p:cNvPr id="2" name="Rechteck 1"/>
            <p:cNvSpPr/>
            <p:nvPr/>
          </p:nvSpPr>
          <p:spPr>
            <a:xfrm>
              <a:off x="7537180" y="5498431"/>
              <a:ext cx="2901821" cy="11333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7652713" y="5564733"/>
              <a:ext cx="1398641" cy="84237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Learning</a:t>
              </a:r>
            </a:p>
            <a:p>
              <a:pPr algn="ctr"/>
              <a:r>
                <a:rPr lang="en-US" dirty="0" smtClean="0"/>
                <a:t>Web-Service</a:t>
              </a:r>
              <a:endParaRPr lang="de-DE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8951090" y="5715017"/>
              <a:ext cx="1398641" cy="84237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Learning</a:t>
              </a:r>
            </a:p>
            <a:p>
              <a:pPr algn="ctr"/>
              <a:r>
                <a:rPr lang="en-US" dirty="0" err="1" smtClean="0"/>
                <a:t>Algorithmus</a:t>
              </a:r>
              <a:endParaRPr lang="de-DE" dirty="0"/>
            </a:p>
          </p:txBody>
        </p:sp>
      </p:grpSp>
      <p:sp>
        <p:nvSpPr>
          <p:cNvPr id="30" name="Rechteck 29"/>
          <p:cNvSpPr/>
          <p:nvPr/>
        </p:nvSpPr>
        <p:spPr>
          <a:xfrm>
            <a:off x="6502131" y="5473199"/>
            <a:ext cx="779367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Web-App</a:t>
            </a:r>
            <a:endParaRPr lang="de-DE" dirty="0"/>
          </a:p>
        </p:txBody>
      </p:sp>
      <p:sp>
        <p:nvSpPr>
          <p:cNvPr id="31" name="Pfeil nach rechts 30"/>
          <p:cNvSpPr/>
          <p:nvPr/>
        </p:nvSpPr>
        <p:spPr>
          <a:xfrm>
            <a:off x="7281498" y="5922227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Pfeil nach rechts 31"/>
          <p:cNvSpPr/>
          <p:nvPr/>
        </p:nvSpPr>
        <p:spPr>
          <a:xfrm rot="21233472">
            <a:off x="7340078" y="5130359"/>
            <a:ext cx="2863859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4" name="Grafik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4159" y="5572227"/>
            <a:ext cx="1680740" cy="1091819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9319" y="5810373"/>
            <a:ext cx="1089651" cy="745302"/>
          </a:xfrm>
          <a:prstGeom prst="rect">
            <a:avLst/>
          </a:prstGeom>
        </p:spPr>
      </p:pic>
      <p:sp>
        <p:nvSpPr>
          <p:cNvPr id="35" name="Pfeil nach rechts 34"/>
          <p:cNvSpPr/>
          <p:nvPr/>
        </p:nvSpPr>
        <p:spPr>
          <a:xfrm>
            <a:off x="6129881" y="5910058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9904399" y="991204"/>
            <a:ext cx="1766232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Hadoop</a:t>
            </a:r>
            <a:endParaRPr lang="de-DE" dirty="0"/>
          </a:p>
        </p:txBody>
      </p:sp>
      <p:sp>
        <p:nvSpPr>
          <p:cNvPr id="28" name="Rechteckiger Pfeil 27"/>
          <p:cNvSpPr/>
          <p:nvPr/>
        </p:nvSpPr>
        <p:spPr>
          <a:xfrm rot="10800000">
            <a:off x="11239451" y="1933148"/>
            <a:ext cx="406117" cy="2109950"/>
          </a:xfrm>
          <a:prstGeom prst="bentArrow">
            <a:avLst>
              <a:gd name="adj1" fmla="val 29595"/>
              <a:gd name="adj2" fmla="val 25000"/>
              <a:gd name="adj3" fmla="val 25000"/>
              <a:gd name="adj4" fmla="val 4375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7" name="Pfeil nach rechts 36"/>
          <p:cNvSpPr/>
          <p:nvPr/>
        </p:nvSpPr>
        <p:spPr>
          <a:xfrm rot="5400000">
            <a:off x="10572016" y="1845063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8" name="Grafik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7217" y="778948"/>
            <a:ext cx="1527044" cy="970697"/>
          </a:xfrm>
          <a:prstGeom prst="rect">
            <a:avLst/>
          </a:prstGeom>
        </p:spPr>
      </p:pic>
      <p:sp>
        <p:nvSpPr>
          <p:cNvPr id="39" name="Pfeil nach rechts 38"/>
          <p:cNvSpPr/>
          <p:nvPr/>
        </p:nvSpPr>
        <p:spPr>
          <a:xfrm>
            <a:off x="6372808" y="1069619"/>
            <a:ext cx="3531591" cy="30140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709320" y="686638"/>
            <a:ext cx="7017792" cy="1236625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47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lke 7"/>
          <p:cNvSpPr/>
          <p:nvPr/>
        </p:nvSpPr>
        <p:spPr>
          <a:xfrm>
            <a:off x="3709748" y="1979952"/>
            <a:ext cx="5034744" cy="41263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Cloud</a:t>
            </a:r>
            <a:endParaRPr lang="de-DE" sz="4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Warum</a:t>
            </a:r>
            <a:r>
              <a:rPr lang="en-US" dirty="0" smtClean="0"/>
              <a:t> der </a:t>
            </a:r>
            <a:r>
              <a:rPr lang="en-US" dirty="0" err="1" smtClean="0"/>
              <a:t>IoT</a:t>
            </a:r>
            <a:r>
              <a:rPr lang="en-US" dirty="0" smtClean="0"/>
              <a:t> Hype ? – </a:t>
            </a:r>
            <a:br>
              <a:rPr lang="en-US" dirty="0" smtClean="0"/>
            </a:br>
            <a:r>
              <a:rPr lang="en-US" sz="2800" dirty="0" smtClean="0"/>
              <a:t>Für </a:t>
            </a:r>
            <a:r>
              <a:rPr lang="en-US" sz="2800" dirty="0" err="1" smtClean="0"/>
              <a:t>mich</a:t>
            </a:r>
            <a:r>
              <a:rPr lang="en-US" sz="2800" dirty="0" smtClean="0"/>
              <a:t>: “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passt</a:t>
            </a:r>
            <a:r>
              <a:rPr lang="en-US" sz="2800" dirty="0" smtClean="0"/>
              <a:t> </a:t>
            </a:r>
            <a:r>
              <a:rPr lang="en-US" sz="2800" dirty="0" err="1" smtClean="0"/>
              <a:t>aktuell</a:t>
            </a:r>
            <a:r>
              <a:rPr lang="en-US" sz="2800" dirty="0" smtClean="0"/>
              <a:t> </a:t>
            </a:r>
            <a:r>
              <a:rPr lang="en-US" sz="2800" dirty="0" err="1" smtClean="0"/>
              <a:t>einfach</a:t>
            </a:r>
            <a:r>
              <a:rPr lang="en-US" sz="2800" dirty="0" smtClean="0"/>
              <a:t>…”</a:t>
            </a:r>
            <a:endParaRPr lang="de-DE" sz="2800" dirty="0"/>
          </a:p>
        </p:txBody>
      </p:sp>
      <p:sp>
        <p:nvSpPr>
          <p:cNvPr id="3" name="Wolke 2"/>
          <p:cNvSpPr/>
          <p:nvPr/>
        </p:nvSpPr>
        <p:spPr>
          <a:xfrm>
            <a:off x="4522737" y="2743202"/>
            <a:ext cx="3162924" cy="23984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Cloud</a:t>
            </a:r>
            <a:endParaRPr lang="de-DE" sz="4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23953"/>
            <a:ext cx="2562225" cy="14097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717" y="3285890"/>
            <a:ext cx="1952625" cy="88582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082203" y="2287039"/>
            <a:ext cx="973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WEB</a:t>
            </a:r>
            <a:endParaRPr lang="de-DE" sz="3200" dirty="0"/>
          </a:p>
        </p:txBody>
      </p:sp>
      <p:sp>
        <p:nvSpPr>
          <p:cNvPr id="10" name="Textfeld 9"/>
          <p:cNvSpPr txBox="1"/>
          <p:nvPr/>
        </p:nvSpPr>
        <p:spPr>
          <a:xfrm>
            <a:off x="1668483" y="2558536"/>
            <a:ext cx="901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Devices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9427094" y="2839287"/>
            <a:ext cx="134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Format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4816455" y="4193921"/>
            <a:ext cx="226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Think Big – Start Small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5092823" y="3086142"/>
            <a:ext cx="2003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Up &amp; </a:t>
            </a:r>
            <a:r>
              <a:rPr lang="en-US" sz="2400" b="1" dirty="0" smtClean="0"/>
              <a:t>Down</a:t>
            </a:r>
            <a:endParaRPr 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8649219" y="4991185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r>
              <a:rPr lang="en-US" dirty="0" err="1" smtClean="0"/>
              <a:t>billiges</a:t>
            </a:r>
            <a:r>
              <a:rPr lang="en-US" dirty="0" smtClean="0"/>
              <a:t> Internet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53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103049" y="2072564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94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-0.30651 0.1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26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Notification Hubs</a:t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Eine</a:t>
            </a:r>
            <a:r>
              <a:rPr lang="en-US" sz="2000" dirty="0" smtClean="0"/>
              <a:t> </a:t>
            </a:r>
            <a:r>
              <a:rPr lang="en-US" sz="2000" dirty="0" err="1" smtClean="0"/>
              <a:t>skalierbares</a:t>
            </a:r>
            <a:r>
              <a:rPr lang="en-US" sz="2000" dirty="0" smtClean="0"/>
              <a:t> </a:t>
            </a:r>
            <a:r>
              <a:rPr lang="en-US" sz="2000" dirty="0" err="1" smtClean="0"/>
              <a:t>Pushbenachrichtigungsmodul</a:t>
            </a:r>
            <a:r>
              <a:rPr lang="en-US" sz="2000" dirty="0" smtClean="0"/>
              <a:t> </a:t>
            </a:r>
            <a:r>
              <a:rPr lang="en-US" sz="2000" dirty="0" err="1" smtClean="0"/>
              <a:t>zum</a:t>
            </a:r>
            <a:r>
              <a:rPr lang="en-US" sz="2000" dirty="0" smtClean="0"/>
              <a:t> </a:t>
            </a:r>
            <a:r>
              <a:rPr lang="en-US" sz="2000" dirty="0" err="1" smtClean="0"/>
              <a:t>schnellen</a:t>
            </a:r>
            <a:r>
              <a:rPr lang="en-US" sz="2000" dirty="0" smtClean="0"/>
              <a:t> </a:t>
            </a:r>
            <a:r>
              <a:rPr lang="en-US" sz="2000" dirty="0" err="1" smtClean="0"/>
              <a:t>versenden</a:t>
            </a:r>
            <a:r>
              <a:rPr lang="en-US" sz="2000" dirty="0" smtClean="0"/>
              <a:t> von </a:t>
            </a:r>
            <a:r>
              <a:rPr lang="en-US" sz="2000" dirty="0" err="1" smtClean="0"/>
              <a:t>Nachrichten</a:t>
            </a:r>
            <a:r>
              <a:rPr lang="en-US" sz="2000" dirty="0" smtClean="0"/>
              <a:t>”</a:t>
            </a:r>
            <a:endParaRPr lang="de-DE" sz="2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605" y="2001838"/>
            <a:ext cx="9091613" cy="416005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355744" y="6286500"/>
            <a:ext cx="5477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https://msdn.microsoft.com/library/azure/jj927170.aspx</a:t>
            </a:r>
          </a:p>
        </p:txBody>
      </p:sp>
    </p:spTree>
    <p:extLst>
      <p:ext uri="{BB962C8B-B14F-4D97-AF65-F5344CB8AC3E}">
        <p14:creationId xmlns:p14="http://schemas.microsoft.com/office/powerpoint/2010/main" val="5971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lke 2"/>
          <p:cNvSpPr/>
          <p:nvPr/>
        </p:nvSpPr>
        <p:spPr>
          <a:xfrm>
            <a:off x="6305551" y="1933148"/>
            <a:ext cx="5365080" cy="45693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69050" y="3525252"/>
            <a:ext cx="914400" cy="1796111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1785653" cy="90630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HTTP over WIFI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 rot="983381">
            <a:off x="9115756" y="3437216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798" y="158834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Zylinder 14"/>
          <p:cNvSpPr/>
          <p:nvPr/>
        </p:nvSpPr>
        <p:spPr>
          <a:xfrm>
            <a:off x="10269050" y="2132032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 Server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6502131" y="2016079"/>
            <a:ext cx="788068" cy="33052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Hub</a:t>
            </a:r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7271892" y="3004345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805664" y="2487968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7705400" y="2574251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633131" y="2662907"/>
            <a:ext cx="1245690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 Role</a:t>
            </a:r>
          </a:p>
          <a:p>
            <a:pPr algn="ctr"/>
            <a:r>
              <a:rPr lang="en-US" dirty="0" smtClean="0"/>
              <a:t>(Cloud Service)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>
            <a:off x="9060869" y="2614827"/>
            <a:ext cx="1123916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3617" y="237141"/>
            <a:ext cx="2047875" cy="1571625"/>
          </a:xfrm>
          <a:prstGeom prst="rect">
            <a:avLst/>
          </a:prstGeom>
        </p:spPr>
      </p:pic>
      <p:sp>
        <p:nvSpPr>
          <p:cNvPr id="22" name="Pfeil nach rechts 21"/>
          <p:cNvSpPr/>
          <p:nvPr/>
        </p:nvSpPr>
        <p:spPr>
          <a:xfrm rot="1084002">
            <a:off x="3565339" y="1716684"/>
            <a:ext cx="2945837" cy="57887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AMQP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Pfeil nach rechts 23"/>
          <p:cNvSpPr/>
          <p:nvPr/>
        </p:nvSpPr>
        <p:spPr>
          <a:xfrm>
            <a:off x="7281498" y="4254221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Pfeil nach rechts 24"/>
          <p:cNvSpPr/>
          <p:nvPr/>
        </p:nvSpPr>
        <p:spPr>
          <a:xfrm>
            <a:off x="9121689" y="4128816"/>
            <a:ext cx="1123916" cy="55089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29" name="Gruppieren 28"/>
          <p:cNvGrpSpPr/>
          <p:nvPr/>
        </p:nvGrpSpPr>
        <p:grpSpPr>
          <a:xfrm>
            <a:off x="7642738" y="5593787"/>
            <a:ext cx="2901821" cy="1133313"/>
            <a:chOff x="7537180" y="5498431"/>
            <a:chExt cx="2901821" cy="1133313"/>
          </a:xfrm>
        </p:grpSpPr>
        <p:sp>
          <p:nvSpPr>
            <p:cNvPr id="2" name="Rechteck 1"/>
            <p:cNvSpPr/>
            <p:nvPr/>
          </p:nvSpPr>
          <p:spPr>
            <a:xfrm>
              <a:off x="7537180" y="5498431"/>
              <a:ext cx="2901821" cy="11333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7652713" y="5564733"/>
              <a:ext cx="1398641" cy="84237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Learning</a:t>
              </a:r>
            </a:p>
            <a:p>
              <a:pPr algn="ctr"/>
              <a:r>
                <a:rPr lang="en-US" dirty="0" smtClean="0"/>
                <a:t>Web-Service</a:t>
              </a:r>
              <a:endParaRPr lang="de-DE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8951090" y="5715017"/>
              <a:ext cx="1398641" cy="84237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Learning</a:t>
              </a:r>
            </a:p>
            <a:p>
              <a:pPr algn="ctr"/>
              <a:r>
                <a:rPr lang="en-US" dirty="0" err="1" smtClean="0"/>
                <a:t>Algorithmus</a:t>
              </a:r>
              <a:endParaRPr lang="de-DE" dirty="0"/>
            </a:p>
          </p:txBody>
        </p:sp>
      </p:grpSp>
      <p:sp>
        <p:nvSpPr>
          <p:cNvPr id="30" name="Rechteck 29"/>
          <p:cNvSpPr/>
          <p:nvPr/>
        </p:nvSpPr>
        <p:spPr>
          <a:xfrm>
            <a:off x="6502131" y="5473199"/>
            <a:ext cx="779367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Web-App</a:t>
            </a:r>
            <a:endParaRPr lang="de-DE" dirty="0"/>
          </a:p>
        </p:txBody>
      </p:sp>
      <p:sp>
        <p:nvSpPr>
          <p:cNvPr id="31" name="Pfeil nach rechts 30"/>
          <p:cNvSpPr/>
          <p:nvPr/>
        </p:nvSpPr>
        <p:spPr>
          <a:xfrm>
            <a:off x="7281498" y="5922227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Pfeil nach rechts 31"/>
          <p:cNvSpPr/>
          <p:nvPr/>
        </p:nvSpPr>
        <p:spPr>
          <a:xfrm rot="21233472">
            <a:off x="7340078" y="5130359"/>
            <a:ext cx="2863859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4" name="Grafik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4159" y="5572227"/>
            <a:ext cx="1680740" cy="1091819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9319" y="5810373"/>
            <a:ext cx="1089651" cy="745302"/>
          </a:xfrm>
          <a:prstGeom prst="rect">
            <a:avLst/>
          </a:prstGeom>
        </p:spPr>
      </p:pic>
      <p:sp>
        <p:nvSpPr>
          <p:cNvPr id="35" name="Pfeil nach rechts 34"/>
          <p:cNvSpPr/>
          <p:nvPr/>
        </p:nvSpPr>
        <p:spPr>
          <a:xfrm>
            <a:off x="6129881" y="5910058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9904399" y="991204"/>
            <a:ext cx="1766232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Hadoop</a:t>
            </a:r>
            <a:endParaRPr lang="de-DE" dirty="0"/>
          </a:p>
        </p:txBody>
      </p:sp>
      <p:sp>
        <p:nvSpPr>
          <p:cNvPr id="28" name="Rechteckiger Pfeil 27"/>
          <p:cNvSpPr/>
          <p:nvPr/>
        </p:nvSpPr>
        <p:spPr>
          <a:xfrm rot="10800000">
            <a:off x="11239451" y="1933148"/>
            <a:ext cx="406117" cy="2109950"/>
          </a:xfrm>
          <a:prstGeom prst="bentArrow">
            <a:avLst>
              <a:gd name="adj1" fmla="val 29595"/>
              <a:gd name="adj2" fmla="val 25000"/>
              <a:gd name="adj3" fmla="val 25000"/>
              <a:gd name="adj4" fmla="val 4375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7" name="Pfeil nach rechts 36"/>
          <p:cNvSpPr/>
          <p:nvPr/>
        </p:nvSpPr>
        <p:spPr>
          <a:xfrm rot="5400000">
            <a:off x="10572016" y="1845063"/>
            <a:ext cx="361240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8" name="Grafik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09319" y="157931"/>
            <a:ext cx="1527044" cy="970697"/>
          </a:xfrm>
          <a:prstGeom prst="rect">
            <a:avLst/>
          </a:prstGeom>
        </p:spPr>
      </p:pic>
      <p:sp>
        <p:nvSpPr>
          <p:cNvPr id="39" name="Pfeil nach rechts 38"/>
          <p:cNvSpPr/>
          <p:nvPr/>
        </p:nvSpPr>
        <p:spPr>
          <a:xfrm rot="915688">
            <a:off x="6374162" y="716139"/>
            <a:ext cx="3531591" cy="30140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7625457" y="1495311"/>
            <a:ext cx="1398641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Notification Hub</a:t>
            </a:r>
            <a:endParaRPr lang="de-DE" dirty="0"/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9246" y="1148909"/>
            <a:ext cx="359447" cy="672377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30614" y="1244120"/>
            <a:ext cx="359447" cy="672377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74483" y="1359612"/>
            <a:ext cx="359447" cy="672377"/>
          </a:xfrm>
          <a:prstGeom prst="rect">
            <a:avLst/>
          </a:prstGeom>
        </p:spPr>
      </p:pic>
      <p:sp>
        <p:nvSpPr>
          <p:cNvPr id="45" name="Pfeil nach rechts 44"/>
          <p:cNvSpPr/>
          <p:nvPr/>
        </p:nvSpPr>
        <p:spPr>
          <a:xfrm rot="10800000">
            <a:off x="6314841" y="1554386"/>
            <a:ext cx="1178838" cy="30140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6" name="Pfeil nach rechts 45"/>
          <p:cNvSpPr/>
          <p:nvPr/>
        </p:nvSpPr>
        <p:spPr>
          <a:xfrm rot="16200000">
            <a:off x="8092613" y="2277551"/>
            <a:ext cx="354557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7" name="Pfeil nach rechts 46"/>
          <p:cNvSpPr/>
          <p:nvPr/>
        </p:nvSpPr>
        <p:spPr>
          <a:xfrm rot="5400000">
            <a:off x="7374666" y="4550757"/>
            <a:ext cx="1770303" cy="41615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7633130" y="4056304"/>
            <a:ext cx="1398641" cy="842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Stream Analytics</a:t>
            </a:r>
            <a:endParaRPr lang="de-DE" dirty="0"/>
          </a:p>
        </p:txBody>
      </p:sp>
      <p:sp>
        <p:nvSpPr>
          <p:cNvPr id="48" name="Rechteck 47"/>
          <p:cNvSpPr/>
          <p:nvPr/>
        </p:nvSpPr>
        <p:spPr>
          <a:xfrm>
            <a:off x="5568632" y="1071821"/>
            <a:ext cx="3553057" cy="138656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68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sonst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wichtig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...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1008062" y="1754187"/>
            <a:ext cx="9905999" cy="3541714"/>
          </a:xfrm>
        </p:spPr>
        <p:txBody>
          <a:bodyPr>
            <a:noAutofit/>
          </a:bodyPr>
          <a:lstStyle/>
          <a:p>
            <a:r>
              <a:rPr lang="en-US" sz="2000" dirty="0" smtClean="0"/>
              <a:t>Service Fabric</a:t>
            </a:r>
          </a:p>
          <a:p>
            <a:pPr lvl="1"/>
            <a:r>
              <a:rPr lang="en-US" sz="1800" dirty="0" smtClean="0"/>
              <a:t>“</a:t>
            </a:r>
            <a:r>
              <a:rPr lang="en-US" sz="1800" dirty="0" err="1" smtClean="0"/>
              <a:t>Erstellen</a:t>
            </a:r>
            <a:r>
              <a:rPr lang="en-US" sz="1800" dirty="0" smtClean="0"/>
              <a:t> </a:t>
            </a:r>
            <a:r>
              <a:rPr lang="en-US" sz="1800" dirty="0" err="1" smtClean="0"/>
              <a:t>äußert</a:t>
            </a:r>
            <a:r>
              <a:rPr lang="en-US" sz="1800" dirty="0" smtClean="0"/>
              <a:t> </a:t>
            </a:r>
            <a:r>
              <a:rPr lang="en-US" sz="1800" dirty="0" err="1" smtClean="0"/>
              <a:t>skalierbarer</a:t>
            </a:r>
            <a:r>
              <a:rPr lang="en-US" sz="1800" dirty="0" smtClean="0"/>
              <a:t>, </a:t>
            </a:r>
            <a:r>
              <a:rPr lang="en-US" sz="1800" dirty="0" err="1" smtClean="0"/>
              <a:t>zuverlässiger</a:t>
            </a:r>
            <a:r>
              <a:rPr lang="en-US" sz="1800" dirty="0" smtClean="0"/>
              <a:t> und </a:t>
            </a:r>
            <a:r>
              <a:rPr lang="en-US" sz="1800" dirty="0" err="1" smtClean="0"/>
              <a:t>einfach</a:t>
            </a:r>
            <a:r>
              <a:rPr lang="en-US" sz="1800" dirty="0" smtClean="0"/>
              <a:t> zu </a:t>
            </a:r>
            <a:r>
              <a:rPr lang="en-US" sz="1800" dirty="0" err="1" smtClean="0"/>
              <a:t>verwaltender</a:t>
            </a:r>
            <a:r>
              <a:rPr lang="en-US" sz="1800" dirty="0" smtClean="0"/>
              <a:t> </a:t>
            </a:r>
            <a:r>
              <a:rPr lang="en-US" sz="1800" dirty="0" err="1" smtClean="0"/>
              <a:t>Anwendungen</a:t>
            </a:r>
            <a:r>
              <a:rPr lang="en-US" sz="1800" dirty="0" smtClean="0"/>
              <a:t> auf Basis von </a:t>
            </a:r>
            <a:r>
              <a:rPr lang="en-US" sz="1800" dirty="0" err="1" smtClean="0"/>
              <a:t>Microservices</a:t>
            </a:r>
            <a:r>
              <a:rPr lang="en-US" sz="1800" dirty="0" smtClean="0"/>
              <a:t>”</a:t>
            </a:r>
          </a:p>
          <a:p>
            <a:pPr lvl="1"/>
            <a:r>
              <a:rPr lang="en-US" sz="1800" dirty="0" err="1" smtClean="0"/>
              <a:t>IoT</a:t>
            </a:r>
            <a:r>
              <a:rPr lang="en-US" sz="1800" dirty="0" smtClean="0"/>
              <a:t> – </a:t>
            </a:r>
            <a:r>
              <a:rPr lang="en-US" sz="1800" dirty="0" err="1" smtClean="0"/>
              <a:t>Sammlung</a:t>
            </a:r>
            <a:r>
              <a:rPr lang="en-US" sz="1800" dirty="0" smtClean="0"/>
              <a:t> und </a:t>
            </a:r>
            <a:r>
              <a:rPr lang="en-US" sz="1800" dirty="0" err="1" smtClean="0"/>
              <a:t>Verarbeitung</a:t>
            </a:r>
            <a:r>
              <a:rPr lang="en-US" sz="1800" dirty="0" smtClean="0"/>
              <a:t> von Internet-of-Things </a:t>
            </a:r>
            <a:r>
              <a:rPr lang="en-US" sz="1800" dirty="0" err="1" smtClean="0"/>
              <a:t>Daten</a:t>
            </a:r>
            <a:r>
              <a:rPr lang="en-US" sz="1800" dirty="0" smtClean="0"/>
              <a:t>.</a:t>
            </a:r>
          </a:p>
          <a:p>
            <a:pPr lvl="2"/>
            <a:r>
              <a:rPr lang="en-US" sz="1600" dirty="0"/>
              <a:t>(https://azure.microsoft.com/de-de/campaigns/service-fabric</a:t>
            </a:r>
            <a:r>
              <a:rPr lang="en-US" sz="1600" dirty="0" smtClean="0"/>
              <a:t>/)</a:t>
            </a:r>
          </a:p>
          <a:p>
            <a:r>
              <a:rPr lang="en-US" sz="2000" dirty="0" smtClean="0"/>
              <a:t>Power BI</a:t>
            </a:r>
          </a:p>
          <a:p>
            <a:pPr lvl="1"/>
            <a:r>
              <a:rPr lang="en-US" sz="1800" dirty="0" smtClean="0"/>
              <a:t>Produce real-time charts, averages, alerts etc. using Power BI.</a:t>
            </a:r>
          </a:p>
          <a:p>
            <a:pPr lvl="2"/>
            <a:r>
              <a:rPr lang="en-US" sz="1600" dirty="0"/>
              <a:t>(http://</a:t>
            </a:r>
            <a:r>
              <a:rPr lang="en-US" sz="1600" dirty="0" smtClean="0"/>
              <a:t>blogs.msdn.com/b/powerbidev/archive/2015/04/30/monitor-your-iot-sensors-using-power-bi.aspx)</a:t>
            </a:r>
            <a:endParaRPr lang="en-US" sz="1600" dirty="0"/>
          </a:p>
          <a:p>
            <a:r>
              <a:rPr lang="en-US" sz="2000" dirty="0" err="1" smtClean="0"/>
              <a:t>IoT</a:t>
            </a:r>
            <a:r>
              <a:rPr lang="en-US" sz="2000" dirty="0" smtClean="0"/>
              <a:t>-Suite</a:t>
            </a:r>
          </a:p>
          <a:p>
            <a:pPr lvl="1"/>
            <a:r>
              <a:rPr lang="en-US" sz="1800" dirty="0" err="1" smtClean="0"/>
              <a:t>Kommt</a:t>
            </a:r>
            <a:r>
              <a:rPr lang="en-US" sz="1800" dirty="0" smtClean="0"/>
              <a:t> </a:t>
            </a:r>
            <a:r>
              <a:rPr lang="en-US" sz="1800" dirty="0" err="1" smtClean="0"/>
              <a:t>im</a:t>
            </a:r>
            <a:r>
              <a:rPr lang="en-US" sz="1800" dirty="0" smtClean="0"/>
              <a:t> </a:t>
            </a:r>
            <a:r>
              <a:rPr lang="en-US" sz="1800" dirty="0" err="1" smtClean="0"/>
              <a:t>Laufe</a:t>
            </a:r>
            <a:r>
              <a:rPr lang="en-US" sz="1800" dirty="0" smtClean="0"/>
              <a:t> des </a:t>
            </a:r>
            <a:r>
              <a:rPr lang="en-US" sz="1800" dirty="0" err="1" smtClean="0"/>
              <a:t>Jahres</a:t>
            </a:r>
            <a:r>
              <a:rPr lang="en-US" sz="1800" dirty="0" smtClean="0"/>
              <a:t>…</a:t>
            </a:r>
          </a:p>
          <a:p>
            <a:pPr lvl="1"/>
            <a:r>
              <a:rPr lang="en-US" sz="1800" dirty="0"/>
              <a:t>(http://blogs.microsoft.com/iot/2015/03/16/microsoft-announces-azure-iot-suite</a:t>
            </a:r>
            <a:r>
              <a:rPr lang="en-US" sz="1800" dirty="0" smtClean="0"/>
              <a:t>/)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2729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Azure Overview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2" y="1704975"/>
            <a:ext cx="10053101" cy="443865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81475" y="6334125"/>
            <a:ext cx="3313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http://azure.microsoft.com/en-us/</a:t>
            </a:r>
          </a:p>
        </p:txBody>
      </p:sp>
    </p:spTree>
    <p:extLst>
      <p:ext uri="{BB962C8B-B14F-4D97-AF65-F5344CB8AC3E}">
        <p14:creationId xmlns:p14="http://schemas.microsoft.com/office/powerpoint/2010/main" val="139151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2071" y="0"/>
            <a:ext cx="9905998" cy="1478570"/>
          </a:xfrm>
        </p:spPr>
        <p:txBody>
          <a:bodyPr/>
          <a:lstStyle/>
          <a:p>
            <a:r>
              <a:rPr lang="en-US" dirty="0" smtClean="0"/>
              <a:t>Connect the Dots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219" y="1339175"/>
            <a:ext cx="8575086" cy="484678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58114" y="6376086"/>
            <a:ext cx="11179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http://channel9.msdn.com/Series/MSDN-und-TechNet-auf-der-CeBIT-2015/Industrie-4-0-und-das-Internet-der-Dinge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9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1452302"/>
            <a:ext cx="9144000" cy="244844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595794" y="4316193"/>
            <a:ext cx="67050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Rockwell" panose="02060603020205020403" pitchFamily="18" charset="0"/>
              </a:rPr>
              <a:t>18/19-Juli-2015 in Karlsruhe</a:t>
            </a:r>
          </a:p>
          <a:p>
            <a:pPr algn="ctr"/>
            <a:r>
              <a:rPr lang="en-US" sz="4000" dirty="0" smtClean="0">
                <a:latin typeface="Rockwell" panose="02060603020205020403" pitchFamily="18" charset="0"/>
              </a:rPr>
              <a:t>www.nossued.de</a:t>
            </a:r>
            <a:endParaRPr lang="de-DE" sz="40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69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twicklertag.de/karlsruhe/2015/sites/entwicklertag.de.karlsruhe.2015/files/styles/referentenbild/public/Portraitfoto_600x700.jpg?itok=MAyig2h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37" y="771178"/>
            <a:ext cx="14287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780853" y="1250672"/>
            <a:ext cx="3692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Andreas </a:t>
            </a:r>
            <a:r>
              <a:rPr lang="de-DE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Bräsen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924869" y="2211338"/>
            <a:ext cx="67687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Freiberuflicher</a:t>
            </a:r>
            <a:r>
              <a:rPr lang="en-US" sz="2800" dirty="0"/>
              <a:t> Software </a:t>
            </a:r>
            <a:r>
              <a:rPr lang="en-US" sz="2800" dirty="0" err="1"/>
              <a:t>Entwickler</a:t>
            </a:r>
            <a:r>
              <a:rPr lang="en-US" sz="2800" dirty="0"/>
              <a:t> </a:t>
            </a:r>
            <a:r>
              <a:rPr lang="de-DE" sz="2800" dirty="0"/>
              <a:t>Mit dem Schwerpunkt auf .NET basierte pragmatischer Software </a:t>
            </a:r>
            <a:r>
              <a:rPr lang="de-DE" sz="2800" dirty="0" smtClean="0"/>
              <a:t>Entwicklung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Cummunity</a:t>
            </a:r>
            <a:endParaRPr lang="en-US" sz="2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.NET User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#</a:t>
            </a:r>
            <a:r>
              <a:rPr lang="en-US" sz="2800" dirty="0" err="1" smtClean="0"/>
              <a:t>nossued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hlinkClick r:id="rId3"/>
              </a:rPr>
              <a:t>abraesen@bruke.de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@</a:t>
            </a:r>
            <a:r>
              <a:rPr lang="en-US" sz="2800" dirty="0" err="1" smtClean="0"/>
              <a:t>abraesen</a:t>
            </a:r>
            <a:endParaRPr lang="en-US" sz="2800" dirty="0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31" b="83846" l="618" r="99382">
                        <a14:foregroundMark x1="7930" y1="32692" x2="7930" y2="32692"/>
                        <a14:foregroundMark x1="9887" y1="43846" x2="9887" y2="43846"/>
                        <a14:backgroundMark x1="9269" y1="92308" x2="9269" y2="92308"/>
                        <a14:backgroundMark x1="11432" y1="92308" x2="11432" y2="923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446" y="4227562"/>
            <a:ext cx="3226941" cy="86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517" y="3553628"/>
            <a:ext cx="2286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62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67750" y="0"/>
            <a:ext cx="9905998" cy="1478570"/>
          </a:xfrm>
        </p:spPr>
        <p:txBody>
          <a:bodyPr/>
          <a:lstStyle/>
          <a:p>
            <a:r>
              <a:rPr lang="en-US" dirty="0" smtClean="0"/>
              <a:t>Die 4 </a:t>
            </a:r>
            <a:r>
              <a:rPr lang="en-US" dirty="0" err="1" smtClean="0"/>
              <a:t>Komponenten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IoT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58114" y="6376086"/>
            <a:ext cx="11179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http://channel9.msdn.com/Series/MSDN-und-TechNet-auf-der-CeBIT-2015/Industrie-4-0-und-das-Internet-der-Dinge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2090737"/>
            <a:ext cx="9616237" cy="279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4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60463" y="0"/>
            <a:ext cx="9905998" cy="1478570"/>
          </a:xfrm>
        </p:spPr>
        <p:txBody>
          <a:bodyPr anchor="t"/>
          <a:lstStyle/>
          <a:p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Azure ?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674" y="569059"/>
            <a:ext cx="8791575" cy="5858503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806754" y="6427562"/>
            <a:ext cx="6613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http://azure.microsoft.com/en-us/documentation/infographics/azure/</a:t>
            </a:r>
          </a:p>
        </p:txBody>
      </p:sp>
    </p:spTree>
    <p:extLst>
      <p:ext uri="{BB962C8B-B14F-4D97-AF65-F5344CB8AC3E}">
        <p14:creationId xmlns:p14="http://schemas.microsoft.com/office/powerpoint/2010/main" val="316167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Demo.. In 15 </a:t>
            </a:r>
            <a:r>
              <a:rPr lang="en-US" dirty="0" err="1" smtClean="0"/>
              <a:t>Minuten</a:t>
            </a:r>
            <a:r>
              <a:rPr lang="en-US" dirty="0" smtClean="0"/>
              <a:t> in die </a:t>
            </a:r>
            <a:endParaRPr lang="de-DE" dirty="0"/>
          </a:p>
        </p:txBody>
      </p:sp>
      <p:sp>
        <p:nvSpPr>
          <p:cNvPr id="3" name="Wolke 2"/>
          <p:cNvSpPr/>
          <p:nvPr/>
        </p:nvSpPr>
        <p:spPr>
          <a:xfrm>
            <a:off x="6448925" y="1933148"/>
            <a:ext cx="5221705" cy="34169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Zylinder 3"/>
          <p:cNvSpPr/>
          <p:nvPr/>
        </p:nvSpPr>
        <p:spPr>
          <a:xfrm>
            <a:off x="10253949" y="3092116"/>
            <a:ext cx="914400" cy="1216152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SQL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DB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2419115"/>
            <a:ext cx="3938337" cy="2212276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4663272" y="3208495"/>
            <a:ext cx="2534655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HTTP over WIFI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75547" y="2419115"/>
            <a:ext cx="794085" cy="8655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452361" y="1933148"/>
            <a:ext cx="16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 Sensor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302686" y="3092116"/>
            <a:ext cx="1576135" cy="1216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ASP.NET</a:t>
            </a:r>
          </a:p>
          <a:p>
            <a:pPr algn="ctr"/>
            <a:r>
              <a:rPr lang="en-US" dirty="0" smtClean="0"/>
              <a:t>WEB-API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9018706" y="3208495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648" y="1033953"/>
            <a:ext cx="2790825" cy="647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398" y="5643987"/>
            <a:ext cx="1016267" cy="9977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4074" y="5643986"/>
            <a:ext cx="1074836" cy="1021094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16200000">
            <a:off x="2382707" y="4513284"/>
            <a:ext cx="1123916" cy="86627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4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8275" y="19613"/>
            <a:ext cx="9905998" cy="1478570"/>
          </a:xfrm>
        </p:spPr>
        <p:txBody>
          <a:bodyPr/>
          <a:lstStyle/>
          <a:p>
            <a:r>
              <a:rPr lang="en-US" dirty="0" smtClean="0"/>
              <a:t>Azure vs. </a:t>
            </a:r>
            <a:r>
              <a:rPr lang="en-US" dirty="0" err="1" smtClean="0"/>
              <a:t>IoT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15" y="1498183"/>
            <a:ext cx="9315450" cy="49434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424988" y="207256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580145" y="275312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05926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305926" y="282374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186864" y="2072564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86864" y="2310063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86864" y="2543345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186864" y="3029366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383080" y="2072563"/>
            <a:ext cx="1663963" cy="237499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3424987" y="2795677"/>
            <a:ext cx="1580148" cy="23749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048709" y="6441658"/>
            <a:ext cx="405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http://azure.microsoft.com/en-us/pricing/</a:t>
            </a:r>
          </a:p>
        </p:txBody>
      </p:sp>
    </p:spTree>
    <p:extLst>
      <p:ext uri="{BB962C8B-B14F-4D97-AF65-F5344CB8AC3E}">
        <p14:creationId xmlns:p14="http://schemas.microsoft.com/office/powerpoint/2010/main" val="389006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 Services</a:t>
            </a:r>
            <a:br>
              <a:rPr lang="en-US" dirty="0" smtClean="0"/>
            </a:br>
            <a:r>
              <a:rPr lang="en-US" sz="2000" dirty="0" smtClean="0"/>
              <a:t>“</a:t>
            </a:r>
            <a:r>
              <a:rPr lang="en-US" sz="2000" dirty="0" err="1" smtClean="0"/>
              <a:t>Erstellen</a:t>
            </a:r>
            <a:r>
              <a:rPr lang="en-US" sz="2000" dirty="0" smtClean="0"/>
              <a:t> von Web- und mobile Apps für </a:t>
            </a:r>
            <a:r>
              <a:rPr lang="en-US" sz="2000" dirty="0" err="1" smtClean="0"/>
              <a:t>alle</a:t>
            </a:r>
            <a:r>
              <a:rPr lang="en-US" sz="2000" dirty="0" smtClean="0"/>
              <a:t> </a:t>
            </a:r>
            <a:r>
              <a:rPr lang="en-US" sz="2000" dirty="0" err="1" smtClean="0"/>
              <a:t>Plattformen</a:t>
            </a:r>
            <a:r>
              <a:rPr lang="en-US" sz="2000" dirty="0" smtClean="0"/>
              <a:t> und </a:t>
            </a:r>
            <a:r>
              <a:rPr lang="en-US" sz="2000" dirty="0" err="1" smtClean="0"/>
              <a:t>Geräte</a:t>
            </a:r>
            <a:r>
              <a:rPr lang="en-US" sz="2000" dirty="0" smtClean="0"/>
              <a:t>”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Web Apps</a:t>
            </a:r>
          </a:p>
          <a:p>
            <a:pPr lvl="1"/>
            <a:r>
              <a:rPr lang="en-US" dirty="0" err="1" smtClean="0"/>
              <a:t>Skalierbare</a:t>
            </a:r>
            <a:r>
              <a:rPr lang="en-US" dirty="0" smtClean="0"/>
              <a:t> Web </a:t>
            </a:r>
            <a:r>
              <a:rPr lang="en-US" dirty="0" err="1" smtClean="0"/>
              <a:t>Applikationen</a:t>
            </a:r>
            <a:endParaRPr lang="en-US" dirty="0" smtClean="0"/>
          </a:p>
          <a:p>
            <a:r>
              <a:rPr lang="en-US" dirty="0" smtClean="0"/>
              <a:t>Mobile Apps</a:t>
            </a:r>
          </a:p>
          <a:p>
            <a:pPr lvl="1"/>
            <a:r>
              <a:rPr lang="en-US" dirty="0" smtClean="0"/>
              <a:t>Services </a:t>
            </a:r>
            <a:r>
              <a:rPr lang="en-US" dirty="0" err="1" smtClean="0"/>
              <a:t>rund</a:t>
            </a:r>
            <a:r>
              <a:rPr lang="en-US" dirty="0" smtClean="0"/>
              <a:t> um das Mobile Device (Push Notification, User </a:t>
            </a:r>
            <a:r>
              <a:rPr lang="en-US" dirty="0" err="1" smtClean="0"/>
              <a:t>Authentification</a:t>
            </a:r>
            <a:r>
              <a:rPr lang="en-US" dirty="0" smtClean="0"/>
              <a:t>, Data Storage /Sync für Offline </a:t>
            </a:r>
            <a:r>
              <a:rPr lang="en-US" dirty="0" err="1" smtClean="0"/>
              <a:t>Szenarien</a:t>
            </a:r>
            <a:r>
              <a:rPr lang="en-US" dirty="0" smtClean="0"/>
              <a:t>) </a:t>
            </a:r>
          </a:p>
          <a:p>
            <a:r>
              <a:rPr lang="en-US" dirty="0" smtClean="0"/>
              <a:t>Logic Apps</a:t>
            </a:r>
          </a:p>
          <a:p>
            <a:pPr lvl="1"/>
            <a:r>
              <a:rPr lang="en-US" dirty="0" smtClean="0"/>
              <a:t>IFTTT furs Business</a:t>
            </a:r>
          </a:p>
          <a:p>
            <a:r>
              <a:rPr lang="en-US" dirty="0" smtClean="0"/>
              <a:t>API Apps</a:t>
            </a:r>
          </a:p>
          <a:p>
            <a:pPr lvl="1"/>
            <a:r>
              <a:rPr lang="en-US" dirty="0" smtClean="0"/>
              <a:t>API’s </a:t>
            </a:r>
            <a:r>
              <a:rPr lang="en-US" dirty="0" err="1" smtClean="0"/>
              <a:t>bereitstellen</a:t>
            </a:r>
            <a:r>
              <a:rPr lang="en-US" dirty="0" smtClean="0"/>
              <a:t> (</a:t>
            </a:r>
            <a:r>
              <a:rPr lang="en-US" dirty="0" err="1" smtClean="0"/>
              <a:t>Unter</a:t>
            </a:r>
            <a:r>
              <a:rPr lang="en-US" dirty="0" smtClean="0"/>
              <a:t> </a:t>
            </a:r>
            <a:r>
              <a:rPr lang="en-US" dirty="0" err="1" smtClean="0"/>
              <a:t>anderen</a:t>
            </a:r>
            <a:r>
              <a:rPr lang="en-US" dirty="0" smtClean="0"/>
              <a:t> für Logic Apps)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1141412" y="2251075"/>
            <a:ext cx="9631363" cy="806450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6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T-Vortrag">
  <a:themeElements>
    <a:clrScheme name="Schaltkreis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Schaltkreis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haltkreis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T-Vortrag" id="{EC30A3F2-7378-400C-A97B-D8D816FDC17B}" vid="{10F746FD-AF51-470E-900E-C200C86F2F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IoT-Vortrag</Template>
  <TotalTime>0</TotalTime>
  <Words>1543</Words>
  <Application>Microsoft Office PowerPoint</Application>
  <PresentationFormat>Breitbild</PresentationFormat>
  <Paragraphs>340</Paragraphs>
  <Slides>47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4" baseType="lpstr">
      <vt:lpstr>Arial</vt:lpstr>
      <vt:lpstr>Calibri</vt:lpstr>
      <vt:lpstr>Rockwell</vt:lpstr>
      <vt:lpstr>terminal</vt:lpstr>
      <vt:lpstr>Trebuchet MS</vt:lpstr>
      <vt:lpstr>Tw Cen MT</vt:lpstr>
      <vt:lpstr>IoT-Vortrag</vt:lpstr>
      <vt:lpstr>IoT und Azure</vt:lpstr>
      <vt:lpstr>Was ist IoT ?</vt:lpstr>
      <vt:lpstr>IoT Bereiche (Quelle: Microsoft)</vt:lpstr>
      <vt:lpstr>Warum der IoT Hype ? –  Für mich: “Es passt aktuell einfach…”</vt:lpstr>
      <vt:lpstr>Die 4 Komponenten für IoT</vt:lpstr>
      <vt:lpstr>Was ist Azure ?</vt:lpstr>
      <vt:lpstr>Demo.. In 15 Minuten in die </vt:lpstr>
      <vt:lpstr>Azure vs. IoT</vt:lpstr>
      <vt:lpstr>App Services “Erstellen von Web- und mobile Apps für alle Plattformen und Geräte”</vt:lpstr>
      <vt:lpstr>Web-Apps “Schnelles Erstellen und bereitstellen von unternehmenskritischer Web-Apps, die passend zu ihren geschäftlichen Anforderungen skaliert werden können”</vt:lpstr>
      <vt:lpstr>Web-Apps</vt:lpstr>
      <vt:lpstr>Azure vs. IoT</vt:lpstr>
      <vt:lpstr>SQL Azure ”Verwaltete relationale SQL Database-as-a-Service”</vt:lpstr>
      <vt:lpstr>Azure vs. IoT</vt:lpstr>
      <vt:lpstr>Storage 1/2 “Belastbarer, hochverfügbarer und in hohen maße skalierbarer Cloudspeicher”</vt:lpstr>
      <vt:lpstr>Storage 2/2 “Durable, High available and massively scalable cloud storage”</vt:lpstr>
      <vt:lpstr>PowerPoint-Präsentation</vt:lpstr>
      <vt:lpstr>Azure vs. IoT</vt:lpstr>
      <vt:lpstr>Cloud Services “Erstellen hochverfügbarer und unbegrenzt skalierbarer Cloudanwendungen und API’s”</vt:lpstr>
      <vt:lpstr>Web Apps vs. Cloud Services</vt:lpstr>
      <vt:lpstr>PowerPoint-Präsentation</vt:lpstr>
      <vt:lpstr>Azure vs. IoT</vt:lpstr>
      <vt:lpstr>Event Hub “Empfangen von Telemetriedaten von Millionen von Geräten”</vt:lpstr>
      <vt:lpstr>Event Hub</vt:lpstr>
      <vt:lpstr>PowerPoint-Präsentation</vt:lpstr>
      <vt:lpstr>Azure vs. IoT</vt:lpstr>
      <vt:lpstr>Stream Analytics “Echtzeitverarbeitung von Datenströmen von Millionen von IoT-Devices”</vt:lpstr>
      <vt:lpstr>Stream Analytics</vt:lpstr>
      <vt:lpstr>Stream Analytics</vt:lpstr>
      <vt:lpstr>PowerPoint-Präsentation</vt:lpstr>
      <vt:lpstr>Azure vs. IoT</vt:lpstr>
      <vt:lpstr>Machine Learning “Leistungsfähige Cloudbasierte predictive Analytics”</vt:lpstr>
      <vt:lpstr>Machine Learning</vt:lpstr>
      <vt:lpstr>PowerPoint-Präsentation</vt:lpstr>
      <vt:lpstr>Azure vs. IoT</vt:lpstr>
      <vt:lpstr>HDINsight “Bereitstellung verwalteter Hadoop Cluster”</vt:lpstr>
      <vt:lpstr>Hadoop</vt:lpstr>
      <vt:lpstr>Apache Storm</vt:lpstr>
      <vt:lpstr>PowerPoint-Präsentation</vt:lpstr>
      <vt:lpstr>Azure vs. IoT</vt:lpstr>
      <vt:lpstr>Notification Hubs “Eine skalierbares Pushbenachrichtigungsmodul zum schnellen versenden von Nachrichten”</vt:lpstr>
      <vt:lpstr>PowerPoint-Präsentation</vt:lpstr>
      <vt:lpstr>Was sonst noch wichtig ist...</vt:lpstr>
      <vt:lpstr>Azure Overview</vt:lpstr>
      <vt:lpstr>Connect the Dots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</dc:title>
  <dc:creator>Andreas Bräsen</dc:creator>
  <cp:lastModifiedBy>Andreas Bräsen</cp:lastModifiedBy>
  <cp:revision>119</cp:revision>
  <dcterms:created xsi:type="dcterms:W3CDTF">2015-04-21T22:05:57Z</dcterms:created>
  <dcterms:modified xsi:type="dcterms:W3CDTF">2015-06-17T22:57:52Z</dcterms:modified>
</cp:coreProperties>
</file>